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rlin\yepelboi\Projet%20Traces\Manip%20algues\Donn&#233;es%20manip%20TRACES%20Tis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rlin\yepelboi\Projet%20Traces\Manip%20algues\Donn&#233;es%20manip%20TRACES%20Chae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rlin\yepelboi\Projet%20Traces\Prise%20de%20poids%20(1&#232;re%20quinzaine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/>
              <a:t>Croissance</a:t>
            </a:r>
            <a:r>
              <a:rPr lang="fr-FR" sz="1800" b="1" baseline="0"/>
              <a:t> de </a:t>
            </a:r>
            <a:r>
              <a:rPr lang="fr-FR" sz="1800" b="1" i="1"/>
              <a:t>Isochrysis aff.galbana</a:t>
            </a:r>
            <a:endParaRPr lang="fr-FR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743443363345599"/>
          <c:y val="0.17403647239130576"/>
          <c:w val="0.46327221052961892"/>
          <c:h val="0.72387235283532825"/>
        </c:manualLayout>
      </c:layout>
      <c:lineChart>
        <c:grouping val="standard"/>
        <c:varyColors val="0"/>
        <c:ser>
          <c:idx val="0"/>
          <c:order val="0"/>
          <c:tx>
            <c:strRef>
              <c:f>'Evolution T-Iso'!$C$4</c:f>
              <c:strCache>
                <c:ptCount val="1"/>
                <c:pt idx="0">
                  <c:v>Glyphosate(2µg/l) + AMPA(4µg/l)</c:v>
                </c:pt>
              </c:strCache>
            </c:strRef>
          </c:tx>
          <c:spPr>
            <a:ln w="15875"/>
          </c:spPr>
          <c:errBars>
            <c:errDir val="y"/>
            <c:errBarType val="both"/>
            <c:errValType val="cust"/>
            <c:noEndCap val="0"/>
            <c:plus>
              <c:numRef>
                <c:f>'Evolution T-Iso'!$D$5:$D$10</c:f>
                <c:numCache>
                  <c:formatCode>General</c:formatCode>
                  <c:ptCount val="6"/>
                  <c:pt idx="0">
                    <c:v>96590.786310082389</c:v>
                  </c:pt>
                  <c:pt idx="1">
                    <c:v>27294.321753800734</c:v>
                  </c:pt>
                  <c:pt idx="2">
                    <c:v>433739.29957982828</c:v>
                  </c:pt>
                  <c:pt idx="3">
                    <c:v>798394.26663773076</c:v>
                  </c:pt>
                  <c:pt idx="4">
                    <c:v>654780.879378743</c:v>
                  </c:pt>
                  <c:pt idx="5">
                    <c:v>803980.41020910454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T-Iso'!$B$5:$B$10</c:f>
              <c:strCache>
                <c:ptCount val="6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J7</c:v>
                </c:pt>
              </c:strCache>
            </c:strRef>
          </c:cat>
          <c:val>
            <c:numRef>
              <c:f>'Evolution T-Iso'!$C$5:$C$10</c:f>
              <c:numCache>
                <c:formatCode>General</c:formatCode>
                <c:ptCount val="6"/>
                <c:pt idx="0">
                  <c:v>903908</c:v>
                </c:pt>
                <c:pt idx="1">
                  <c:v>1747388</c:v>
                </c:pt>
                <c:pt idx="2">
                  <c:v>3949792</c:v>
                </c:pt>
                <c:pt idx="3">
                  <c:v>9010406</c:v>
                </c:pt>
                <c:pt idx="4">
                  <c:v>18528048</c:v>
                </c:pt>
                <c:pt idx="5">
                  <c:v>28386436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'Evolution T-Iso'!$E$4</c:f>
              <c:strCache>
                <c:ptCount val="1"/>
                <c:pt idx="0">
                  <c:v>Metconazole(2µg/l)</c:v>
                </c:pt>
              </c:strCache>
            </c:strRef>
          </c:tx>
          <c:spPr>
            <a:ln w="15875"/>
          </c:spPr>
          <c:errBars>
            <c:errDir val="y"/>
            <c:errBarType val="both"/>
            <c:errValType val="fixedVal"/>
            <c:noEndCap val="0"/>
            <c:val val="1"/>
          </c:errBars>
          <c:cat>
            <c:strRef>
              <c:f>'Evolution T-Iso'!$B$5:$B$10</c:f>
              <c:strCache>
                <c:ptCount val="6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J7</c:v>
                </c:pt>
              </c:strCache>
            </c:strRef>
          </c:cat>
          <c:val>
            <c:numRef>
              <c:f>'Evolution T-Iso'!$E$5:$E$10</c:f>
              <c:numCache>
                <c:formatCode>General</c:formatCode>
                <c:ptCount val="6"/>
                <c:pt idx="0">
                  <c:v>956108</c:v>
                </c:pt>
                <c:pt idx="1">
                  <c:v>1903788</c:v>
                </c:pt>
                <c:pt idx="2">
                  <c:v>3764792</c:v>
                </c:pt>
                <c:pt idx="3">
                  <c:v>9492956</c:v>
                </c:pt>
                <c:pt idx="4">
                  <c:v>18986048</c:v>
                </c:pt>
                <c:pt idx="5">
                  <c:v>28604436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'Evolution T-Iso'!$G$4</c:f>
              <c:strCache>
                <c:ptCount val="1"/>
                <c:pt idx="0">
                  <c:v>Isoproturon (1µg/l)</c:v>
                </c:pt>
              </c:strCache>
            </c:strRef>
          </c:tx>
          <c:spPr>
            <a:ln w="15875"/>
          </c:spPr>
          <c:errBars>
            <c:errDir val="y"/>
            <c:errBarType val="both"/>
            <c:errValType val="fixedVal"/>
            <c:noEndCap val="0"/>
            <c:val val="1"/>
          </c:errBars>
          <c:cat>
            <c:strRef>
              <c:f>'Evolution T-Iso'!$B$5:$B$10</c:f>
              <c:strCache>
                <c:ptCount val="6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J7</c:v>
                </c:pt>
              </c:strCache>
            </c:strRef>
          </c:cat>
          <c:val>
            <c:numRef>
              <c:f>'Evolution T-Iso'!$G$5:$G$10</c:f>
              <c:numCache>
                <c:formatCode>General</c:formatCode>
                <c:ptCount val="6"/>
                <c:pt idx="0">
                  <c:v>959008</c:v>
                </c:pt>
                <c:pt idx="1">
                  <c:v>1897888</c:v>
                </c:pt>
                <c:pt idx="2">
                  <c:v>4082592</c:v>
                </c:pt>
                <c:pt idx="3">
                  <c:v>9995556</c:v>
                </c:pt>
                <c:pt idx="4">
                  <c:v>18245548</c:v>
                </c:pt>
                <c:pt idx="5">
                  <c:v>28935436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'Evolution T-Iso'!$I$4</c:f>
              <c:strCache>
                <c:ptCount val="1"/>
                <c:pt idx="0">
                  <c:v>Gly(0,2µg/l),AMPA(0,4µg/l),Met(0,2µg/l),Iso(0,1µg/l)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Ref>
                <c:f>'Evolution T-Iso'!$J$5:$J$10</c:f>
                <c:numCache>
                  <c:formatCode>General</c:formatCode>
                  <c:ptCount val="6"/>
                  <c:pt idx="0">
                    <c:v>154856.38507985391</c:v>
                  </c:pt>
                  <c:pt idx="1">
                    <c:v>161078.92475429553</c:v>
                  </c:pt>
                  <c:pt idx="2">
                    <c:v>32951.176003293112</c:v>
                  </c:pt>
                  <c:pt idx="3">
                    <c:v>261346.66632654797</c:v>
                  </c:pt>
                  <c:pt idx="4">
                    <c:v>114551.2985522207</c:v>
                  </c:pt>
                  <c:pt idx="5">
                    <c:v>1265721.1383239201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T-Iso'!$B$5:$B$10</c:f>
              <c:strCache>
                <c:ptCount val="6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J7</c:v>
                </c:pt>
              </c:strCache>
            </c:strRef>
          </c:cat>
          <c:val>
            <c:numRef>
              <c:f>'Evolution T-Iso'!$I$5:$I$10</c:f>
              <c:numCache>
                <c:formatCode>General</c:formatCode>
                <c:ptCount val="6"/>
                <c:pt idx="0">
                  <c:v>1039308</c:v>
                </c:pt>
                <c:pt idx="1">
                  <c:v>1830388</c:v>
                </c:pt>
                <c:pt idx="2">
                  <c:v>4081792</c:v>
                </c:pt>
                <c:pt idx="3">
                  <c:v>9961756</c:v>
                </c:pt>
                <c:pt idx="4">
                  <c:v>20363048</c:v>
                </c:pt>
                <c:pt idx="5">
                  <c:v>29646936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'Evolution T-Iso'!$K$4</c:f>
              <c:strCache>
                <c:ptCount val="1"/>
                <c:pt idx="0">
                  <c:v>Témoin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Ref>
                <c:f>'Evolution T-Iso'!$L$5:$L$10</c:f>
                <c:numCache>
                  <c:formatCode>General</c:formatCode>
                  <c:ptCount val="6"/>
                  <c:pt idx="0">
                    <c:v>17677.66952966369</c:v>
                  </c:pt>
                  <c:pt idx="1">
                    <c:v>13435.028842544403</c:v>
                  </c:pt>
                  <c:pt idx="2">
                    <c:v>43982.041789803254</c:v>
                  </c:pt>
                  <c:pt idx="3">
                    <c:v>270397.6331257358</c:v>
                  </c:pt>
                  <c:pt idx="4">
                    <c:v>270821.89719444769</c:v>
                  </c:pt>
                  <c:pt idx="5">
                    <c:v>153442.17151748081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T-Iso'!$B$5:$B$10</c:f>
              <c:strCache>
                <c:ptCount val="6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J7</c:v>
                </c:pt>
              </c:strCache>
            </c:strRef>
          </c:cat>
          <c:val>
            <c:numRef>
              <c:f>'Evolution T-Iso'!$K$5:$K$10</c:f>
              <c:numCache>
                <c:formatCode>General</c:formatCode>
                <c:ptCount val="6"/>
                <c:pt idx="0">
                  <c:v>921308</c:v>
                </c:pt>
                <c:pt idx="1">
                  <c:v>1888388</c:v>
                </c:pt>
                <c:pt idx="2">
                  <c:v>3818992</c:v>
                </c:pt>
                <c:pt idx="3">
                  <c:v>9528156</c:v>
                </c:pt>
                <c:pt idx="4">
                  <c:v>19780548</c:v>
                </c:pt>
                <c:pt idx="5">
                  <c:v>28986436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88032"/>
        <c:axId val="163402112"/>
      </c:lineChart>
      <c:catAx>
        <c:axId val="1633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3402112"/>
        <c:crossesAt val="0"/>
        <c:auto val="1"/>
        <c:lblAlgn val="ctr"/>
        <c:lblOffset val="100"/>
        <c:noMultiLvlLbl val="0"/>
      </c:catAx>
      <c:valAx>
        <c:axId val="163402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r-FR" sz="1200" dirty="0" smtClean="0"/>
                  <a:t>Millions </a:t>
                </a:r>
                <a:r>
                  <a:rPr lang="fr-FR" sz="1200" dirty="0"/>
                  <a:t>de cellules/ml</a:t>
                </a:r>
              </a:p>
            </c:rich>
          </c:tx>
          <c:layout>
            <c:manualLayout>
              <c:xMode val="edge"/>
              <c:yMode val="edge"/>
              <c:x val="0.18304864274339888"/>
              <c:y val="0.3722135297724121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/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6338803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75769809170434099"/>
          <c:y val="0.10637775541215243"/>
          <c:w val="0.23992092529569375"/>
          <c:h val="0.784552576422448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Croissance de </a:t>
            </a:r>
            <a:r>
              <a:rPr lang="fr-FR" i="1"/>
              <a:t>Chaetoceros gracilis</a:t>
            </a:r>
          </a:p>
        </c:rich>
      </c:tx>
      <c:layout>
        <c:manualLayout>
          <c:xMode val="edge"/>
          <c:yMode val="edge"/>
          <c:x val="0.24913206079401373"/>
          <c:y val="6.84618643076023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06879125391"/>
          <c:y val="0.24832935051536456"/>
          <c:w val="0.4776216196115981"/>
          <c:h val="0.58518874329897952"/>
        </c:manualLayout>
      </c:layout>
      <c:lineChart>
        <c:grouping val="standard"/>
        <c:varyColors val="0"/>
        <c:ser>
          <c:idx val="0"/>
          <c:order val="0"/>
          <c:tx>
            <c:strRef>
              <c:f>'[Données manip TRACES Chaeto.xlsx]Evolution Chaetoceros'!$C$4</c:f>
              <c:strCache>
                <c:ptCount val="1"/>
                <c:pt idx="0">
                  <c:v>Glyphosate(2µg/l) + AMPA(4µg/l)</c:v>
                </c:pt>
              </c:strCache>
            </c:strRef>
          </c:tx>
          <c:spPr>
            <a:ln w="12700"/>
          </c:spPr>
          <c:marker>
            <c:spPr>
              <a:ln w="19050"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'[Données manip TRACES Chaeto.xlsx]Evolution Chaetoceros'!$D$5:$D$9</c:f>
                <c:numCache>
                  <c:formatCode>General</c:formatCode>
                  <c:ptCount val="5"/>
                  <c:pt idx="0">
                    <c:v>44689.148570989804</c:v>
                  </c:pt>
                  <c:pt idx="1">
                    <c:v>134491.70978168133</c:v>
                  </c:pt>
                  <c:pt idx="2">
                    <c:v>684196.52147610334</c:v>
                  </c:pt>
                  <c:pt idx="3">
                    <c:v>661003.41905318468</c:v>
                  </c:pt>
                  <c:pt idx="4">
                    <c:v>142835.56979968259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'[Données manip TRACES Chaeto.xlsx]Evolution Chaetoceros'!$B$5:$B$9</c:f>
              <c:strCache>
                <c:ptCount val="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</c:strCache>
            </c:strRef>
          </c:cat>
          <c:val>
            <c:numRef>
              <c:f>'[Données manip TRACES Chaeto.xlsx]Evolution Chaetoceros'!$C$5:$C$9</c:f>
              <c:numCache>
                <c:formatCode>General</c:formatCode>
                <c:ptCount val="5"/>
                <c:pt idx="0">
                  <c:v>936342</c:v>
                </c:pt>
                <c:pt idx="1">
                  <c:v>2148416</c:v>
                </c:pt>
                <c:pt idx="2">
                  <c:v>6375030</c:v>
                </c:pt>
                <c:pt idx="3">
                  <c:v>11420518</c:v>
                </c:pt>
                <c:pt idx="4">
                  <c:v>13093908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'[Données manip TRACES Chaeto.xlsx]Evolution Chaetoceros'!$E$4</c:f>
              <c:strCache>
                <c:ptCount val="1"/>
                <c:pt idx="0">
                  <c:v>Metconazole(2µg/l)</c:v>
                </c:pt>
              </c:strCache>
            </c:strRef>
          </c:tx>
          <c:spPr>
            <a:ln w="12700"/>
          </c:spPr>
          <c:marker>
            <c:spPr>
              <a:ln w="19050"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'[Données manip TRACES Chaeto.xlsx]Evolution Chaetoceros'!$F$5:$F$9</c:f>
                <c:numCache>
                  <c:formatCode>General</c:formatCode>
                  <c:ptCount val="5"/>
                  <c:pt idx="0">
                    <c:v>32526.911934581185</c:v>
                  </c:pt>
                  <c:pt idx="1">
                    <c:v>20223.253941935258</c:v>
                  </c:pt>
                  <c:pt idx="2">
                    <c:v>349593.5926186291</c:v>
                  </c:pt>
                  <c:pt idx="3">
                    <c:v>429072.39482399705</c:v>
                  </c:pt>
                  <c:pt idx="4">
                    <c:v>875398.19510894583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'[Données manip TRACES Chaeto.xlsx]Evolution Chaetoceros'!$B$5:$B$9</c:f>
              <c:strCache>
                <c:ptCount val="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</c:strCache>
            </c:strRef>
          </c:cat>
          <c:val>
            <c:numRef>
              <c:f>'[Données manip TRACES Chaeto.xlsx]Evolution Chaetoceros'!$E$5:$E$9</c:f>
              <c:numCache>
                <c:formatCode>General</c:formatCode>
                <c:ptCount val="5"/>
                <c:pt idx="0">
                  <c:v>974942</c:v>
                </c:pt>
                <c:pt idx="1">
                  <c:v>2274816</c:v>
                </c:pt>
                <c:pt idx="2">
                  <c:v>6796030</c:v>
                </c:pt>
                <c:pt idx="3">
                  <c:v>11854118</c:v>
                </c:pt>
                <c:pt idx="4">
                  <c:v>13296308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'[Données manip TRACES Chaeto.xlsx]Evolution Chaetoceros'!$G$4</c:f>
              <c:strCache>
                <c:ptCount val="1"/>
                <c:pt idx="0">
                  <c:v>Isoproturon (1µg/l)</c:v>
                </c:pt>
              </c:strCache>
            </c:strRef>
          </c:tx>
          <c:spPr>
            <a:ln w="12700"/>
          </c:spPr>
          <c:marker>
            <c:spPr>
              <a:ln w="19050"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'[Données manip TRACES Chaeto.xlsx]Evolution Chaetoceros'!$H$5:$H$9</c:f>
                <c:numCache>
                  <c:formatCode>General</c:formatCode>
                  <c:ptCount val="5"/>
                  <c:pt idx="0">
                    <c:v>79195.959492893322</c:v>
                  </c:pt>
                  <c:pt idx="1">
                    <c:v>989.94949366116657</c:v>
                  </c:pt>
                  <c:pt idx="2">
                    <c:v>308581.39930980932</c:v>
                  </c:pt>
                  <c:pt idx="3">
                    <c:v>216940.36046803277</c:v>
                  </c:pt>
                  <c:pt idx="4">
                    <c:v>356947.50314296922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'[Données manip TRACES Chaeto.xlsx]Evolution Chaetoceros'!$B$5:$B$9</c:f>
              <c:strCache>
                <c:ptCount val="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</c:strCache>
            </c:strRef>
          </c:cat>
          <c:val>
            <c:numRef>
              <c:f>'[Données manip TRACES Chaeto.xlsx]Evolution Chaetoceros'!$G$5:$G$9</c:f>
              <c:numCache>
                <c:formatCode>General</c:formatCode>
                <c:ptCount val="5"/>
                <c:pt idx="0">
                  <c:v>1010142</c:v>
                </c:pt>
                <c:pt idx="1">
                  <c:v>2300016</c:v>
                </c:pt>
                <c:pt idx="2">
                  <c:v>6722630</c:v>
                </c:pt>
                <c:pt idx="3">
                  <c:v>10950118</c:v>
                </c:pt>
                <c:pt idx="4">
                  <c:v>11954108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'[Données manip TRACES Chaeto.xlsx]Evolution Chaetoceros'!$I$4</c:f>
              <c:strCache>
                <c:ptCount val="1"/>
                <c:pt idx="0">
                  <c:v>Gly(0,2µg/l),AMPA(0,4µg/l),Met(0,2µg/l),Iso(0,1µg/l)</c:v>
                </c:pt>
              </c:strCache>
            </c:strRef>
          </c:tx>
          <c:spPr>
            <a:ln w="12700"/>
          </c:spPr>
          <c:marker>
            <c:spPr>
              <a:ln w="19050"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'[Données manip TRACES Chaeto.xlsx]Evolution Chaetoceros'!$J$5:$J$9</c:f>
                <c:numCache>
                  <c:formatCode>General</c:formatCode>
                  <c:ptCount val="5"/>
                  <c:pt idx="0">
                    <c:v>34365.389565666206</c:v>
                  </c:pt>
                  <c:pt idx="1">
                    <c:v>68165.093706383181</c:v>
                  </c:pt>
                  <c:pt idx="2">
                    <c:v>337855.6200509324</c:v>
                  </c:pt>
                  <c:pt idx="3">
                    <c:v>541926.63710137003</c:v>
                  </c:pt>
                  <c:pt idx="4">
                    <c:v>749533.18805774034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'[Données manip TRACES Chaeto.xlsx]Evolution Chaetoceros'!$B$5:$B$9</c:f>
              <c:strCache>
                <c:ptCount val="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</c:strCache>
            </c:strRef>
          </c:cat>
          <c:val>
            <c:numRef>
              <c:f>'[Données manip TRACES Chaeto.xlsx]Evolution Chaetoceros'!$I$5:$I$9</c:f>
              <c:numCache>
                <c:formatCode>General</c:formatCode>
                <c:ptCount val="5"/>
                <c:pt idx="0">
                  <c:v>927242</c:v>
                </c:pt>
                <c:pt idx="1">
                  <c:v>2261716</c:v>
                </c:pt>
                <c:pt idx="2">
                  <c:v>6746930</c:v>
                </c:pt>
                <c:pt idx="3">
                  <c:v>11481518</c:v>
                </c:pt>
                <c:pt idx="4">
                  <c:v>12531708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'[Données manip TRACES Chaeto.xlsx]Evolution Chaetoceros'!$K$4</c:f>
              <c:strCache>
                <c:ptCount val="1"/>
                <c:pt idx="0">
                  <c:v>Témoin</c:v>
                </c:pt>
              </c:strCache>
            </c:strRef>
          </c:tx>
          <c:spPr>
            <a:ln w="12700"/>
          </c:spPr>
          <c:marker>
            <c:spPr>
              <a:ln w="19050"/>
            </c:spPr>
          </c:marker>
          <c:errBars>
            <c:errDir val="y"/>
            <c:errBarType val="plus"/>
            <c:errValType val="cust"/>
            <c:noEndCap val="0"/>
            <c:plus>
              <c:numRef>
                <c:f>'[Données manip TRACES Chaeto.xlsx]Evolution Chaetoceros'!$L$5:$L$9</c:f>
                <c:numCache>
                  <c:formatCode>General</c:formatCode>
                  <c:ptCount val="5"/>
                  <c:pt idx="0">
                    <c:v>23900.209204105307</c:v>
                  </c:pt>
                  <c:pt idx="1">
                    <c:v>143966.94064958108</c:v>
                  </c:pt>
                  <c:pt idx="2">
                    <c:v>645447.06986708054</c:v>
                  </c:pt>
                  <c:pt idx="3">
                    <c:v>489035.04986861628</c:v>
                  </c:pt>
                  <c:pt idx="4">
                    <c:v>690136.21843807038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'[Données manip TRACES Chaeto.xlsx]Evolution Chaetoceros'!$B$5:$B$9</c:f>
              <c:strCache>
                <c:ptCount val="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</c:strCache>
            </c:strRef>
          </c:cat>
          <c:val>
            <c:numRef>
              <c:f>'[Données manip TRACES Chaeto.xlsx]Evolution Chaetoceros'!$K$5:$K$9</c:f>
              <c:numCache>
                <c:formatCode>General</c:formatCode>
                <c:ptCount val="5"/>
                <c:pt idx="0">
                  <c:v>961842</c:v>
                </c:pt>
                <c:pt idx="1">
                  <c:v>2278116</c:v>
                </c:pt>
                <c:pt idx="2">
                  <c:v>6611230</c:v>
                </c:pt>
                <c:pt idx="3">
                  <c:v>11442118</c:v>
                </c:pt>
                <c:pt idx="4">
                  <c:v>13521308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21984"/>
        <c:axId val="163723520"/>
      </c:lineChart>
      <c:catAx>
        <c:axId val="163721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3723520"/>
        <c:crosses val="autoZero"/>
        <c:auto val="1"/>
        <c:lblAlgn val="ctr"/>
        <c:lblOffset val="100"/>
        <c:noMultiLvlLbl val="0"/>
      </c:catAx>
      <c:valAx>
        <c:axId val="163723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Millions de </a:t>
                </a:r>
                <a:r>
                  <a:rPr lang="en-US" dirty="0"/>
                  <a:t>cellules/ml</a:t>
                </a:r>
              </a:p>
            </c:rich>
          </c:tx>
          <c:layout>
            <c:manualLayout>
              <c:xMode val="edge"/>
              <c:yMode val="edge"/>
              <c:x val="0.10609749790010249"/>
              <c:y val="0.37744814802406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3721984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66198597660375713"/>
          <c:y val="0.39529923453711269"/>
          <c:w val="0.33801402339624281"/>
          <c:h val="0.3462986411301259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Consommation journalière en </a:t>
            </a:r>
            <a:r>
              <a:rPr lang="fr-FR" sz="1400" b="1" i="1" baseline="0" dirty="0" err="1">
                <a:effectLst/>
              </a:rPr>
              <a:t>Isochrysis</a:t>
            </a:r>
            <a:r>
              <a:rPr lang="fr-FR" sz="1400" b="1" i="1" baseline="0" dirty="0">
                <a:effectLst/>
              </a:rPr>
              <a:t> </a:t>
            </a:r>
            <a:r>
              <a:rPr lang="fr-FR" sz="1400" b="1" i="1" baseline="0" dirty="0" err="1">
                <a:effectLst/>
              </a:rPr>
              <a:t>affinis</a:t>
            </a:r>
            <a:r>
              <a:rPr lang="fr-FR" sz="1400" b="1" i="1" baseline="0" dirty="0">
                <a:effectLst/>
              </a:rPr>
              <a:t> </a:t>
            </a:r>
            <a:r>
              <a:rPr lang="fr-FR" sz="1400" b="1" i="1" baseline="0" dirty="0" err="1">
                <a:effectLst/>
              </a:rPr>
              <a:t>galbana</a:t>
            </a:r>
            <a:r>
              <a:rPr lang="fr-FR" sz="1400" b="1" i="1" baseline="0" dirty="0">
                <a:effectLst/>
              </a:rPr>
              <a:t> </a:t>
            </a:r>
            <a:r>
              <a:rPr lang="fr-FR" sz="1400" b="1" i="0" baseline="0" dirty="0">
                <a:effectLst/>
              </a:rPr>
              <a:t>et </a:t>
            </a:r>
            <a:r>
              <a:rPr lang="fr-FR" sz="1400" b="1" i="1" baseline="0" dirty="0" err="1">
                <a:effectLst/>
              </a:rPr>
              <a:t>Chaetoceros</a:t>
            </a:r>
            <a:r>
              <a:rPr lang="fr-FR" sz="1400" b="1" i="1" baseline="0" dirty="0">
                <a:effectLst/>
              </a:rPr>
              <a:t> </a:t>
            </a:r>
            <a:r>
              <a:rPr lang="fr-FR" sz="1400" b="1" i="1" baseline="0" dirty="0" err="1">
                <a:effectLst/>
              </a:rPr>
              <a:t>gracilis</a:t>
            </a:r>
            <a:r>
              <a:rPr lang="fr-FR" sz="1400" b="1" i="1" baseline="0" dirty="0">
                <a:effectLst/>
              </a:rPr>
              <a:t> </a:t>
            </a:r>
            <a:r>
              <a:rPr lang="fr-FR" sz="1400" b="1" i="0" baseline="0" dirty="0">
                <a:effectLst/>
              </a:rPr>
              <a:t>par individu</a:t>
            </a:r>
            <a:endParaRPr lang="fr-FR" sz="1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 sz="1400" dirty="0"/>
          </a:p>
        </c:rich>
      </c:tx>
      <c:layout>
        <c:manualLayout>
          <c:xMode val="edge"/>
          <c:yMode val="edge"/>
          <c:x val="0.1082067715441826"/>
          <c:y val="7.388638266096382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4197004529722507"/>
          <c:y val="0.31559581034436734"/>
          <c:w val="0.39811040616229088"/>
          <c:h val="0.59725453396822925"/>
        </c:manualLayout>
      </c:layout>
      <c:lineChart>
        <c:grouping val="standard"/>
        <c:varyColors val="0"/>
        <c:ser>
          <c:idx val="6"/>
          <c:order val="0"/>
          <c:tx>
            <c:strRef>
              <c:f>'Evolution consommation'!$B$1:$C$1</c:f>
              <c:strCache>
                <c:ptCount val="1"/>
                <c:pt idx="0">
                  <c:v>Témoin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consommation'!$C$2:$C$16</c:f>
                <c:numCache>
                  <c:formatCode>General</c:formatCode>
                  <c:ptCount val="15"/>
                  <c:pt idx="0">
                    <c:v>504268220.5369643</c:v>
                  </c:pt>
                  <c:pt idx="1">
                    <c:v>837235410.58696854</c:v>
                  </c:pt>
                  <c:pt idx="2">
                    <c:v>119332537.32328758</c:v>
                  </c:pt>
                  <c:pt idx="3">
                    <c:v>1280504733.0379736</c:v>
                  </c:pt>
                  <c:pt idx="4">
                    <c:v>1255800560.3401992</c:v>
                  </c:pt>
                  <c:pt idx="5">
                    <c:v>1142954295.7372184</c:v>
                  </c:pt>
                  <c:pt idx="6">
                    <c:v>1444681103.7430863</c:v>
                  </c:pt>
                  <c:pt idx="7">
                    <c:v>1136084113.7598944</c:v>
                  </c:pt>
                  <c:pt idx="8">
                    <c:v>165303113.64384839</c:v>
                  </c:pt>
                  <c:pt idx="9">
                    <c:v>3252075526.18081</c:v>
                  </c:pt>
                  <c:pt idx="10">
                    <c:v>2302839296.4205947</c:v>
                  </c:pt>
                  <c:pt idx="11">
                    <c:v>1420430307.8882067</c:v>
                  </c:pt>
                  <c:pt idx="12">
                    <c:v>992174347.72314155</c:v>
                  </c:pt>
                  <c:pt idx="13">
                    <c:v>1777725890.2676561</c:v>
                  </c:pt>
                  <c:pt idx="14">
                    <c:v>1093925588.4542885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consommation'!$A$2:$A$16</c:f>
              <c:strCache>
                <c:ptCount val="1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J5</c:v>
                </c:pt>
                <c:pt idx="6">
                  <c:v>J6</c:v>
                </c:pt>
                <c:pt idx="7">
                  <c:v>J7</c:v>
                </c:pt>
                <c:pt idx="8">
                  <c:v>J8</c:v>
                </c:pt>
                <c:pt idx="9">
                  <c:v>J9</c:v>
                </c:pt>
                <c:pt idx="10">
                  <c:v>J10</c:v>
                </c:pt>
                <c:pt idx="11">
                  <c:v>J11</c:v>
                </c:pt>
                <c:pt idx="12">
                  <c:v>J12</c:v>
                </c:pt>
                <c:pt idx="13">
                  <c:v>J13</c:v>
                </c:pt>
                <c:pt idx="14">
                  <c:v>J14</c:v>
                </c:pt>
              </c:strCache>
            </c:strRef>
          </c:cat>
          <c:val>
            <c:numRef>
              <c:f>'Evolution consommation'!$B$2:$B$16</c:f>
              <c:numCache>
                <c:formatCode>0</c:formatCode>
                <c:ptCount val="15"/>
                <c:pt idx="0">
                  <c:v>25213697091.273823</c:v>
                </c:pt>
                <c:pt idx="1">
                  <c:v>26251936609.829487</c:v>
                </c:pt>
                <c:pt idx="2">
                  <c:v>25313760481.444336</c:v>
                </c:pt>
                <c:pt idx="3">
                  <c:v>28422210631.895687</c:v>
                </c:pt>
                <c:pt idx="4">
                  <c:v>28496203811.434299</c:v>
                </c:pt>
                <c:pt idx="5">
                  <c:v>30473340669.144978</c:v>
                </c:pt>
                <c:pt idx="6">
                  <c:v>28691466468.401489</c:v>
                </c:pt>
                <c:pt idx="7">
                  <c:v>28645821858.736057</c:v>
                </c:pt>
                <c:pt idx="8">
                  <c:v>32558439256.505573</c:v>
                </c:pt>
                <c:pt idx="9">
                  <c:v>41540124770.642204</c:v>
                </c:pt>
                <c:pt idx="10">
                  <c:v>43308136513.761467</c:v>
                </c:pt>
                <c:pt idx="11">
                  <c:v>38482612844.036697</c:v>
                </c:pt>
                <c:pt idx="12">
                  <c:v>47354809541.284401</c:v>
                </c:pt>
                <c:pt idx="13">
                  <c:v>40554900550.458717</c:v>
                </c:pt>
                <c:pt idx="14">
                  <c:v>42835138348.623848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'Evolution consommation'!$D$1:$E$1</c:f>
              <c:strCache>
                <c:ptCount val="1"/>
                <c:pt idx="0">
                  <c:v>Metconazole 0,2µg/l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consommation'!$E$2:$E$16</c:f>
                <c:numCache>
                  <c:formatCode>General</c:formatCode>
                  <c:ptCount val="15"/>
                  <c:pt idx="0">
                    <c:v>736933147.71115673</c:v>
                  </c:pt>
                  <c:pt idx="1">
                    <c:v>599312991.21074605</c:v>
                  </c:pt>
                  <c:pt idx="2">
                    <c:v>426075354.84126103</c:v>
                  </c:pt>
                  <c:pt idx="3">
                    <c:v>994138230.27551973</c:v>
                  </c:pt>
                  <c:pt idx="4">
                    <c:v>716643276.70444262</c:v>
                  </c:pt>
                  <c:pt idx="5">
                    <c:v>66153745.595569052</c:v>
                  </c:pt>
                  <c:pt idx="6">
                    <c:v>996728315.40202117</c:v>
                  </c:pt>
                  <c:pt idx="7">
                    <c:v>685761751.32774508</c:v>
                  </c:pt>
                  <c:pt idx="8">
                    <c:v>687782473.81179798</c:v>
                  </c:pt>
                  <c:pt idx="9">
                    <c:v>1776655371.5303686</c:v>
                  </c:pt>
                  <c:pt idx="10">
                    <c:v>3822591984.2090206</c:v>
                  </c:pt>
                  <c:pt idx="11">
                    <c:v>362781447.53334337</c:v>
                  </c:pt>
                  <c:pt idx="12">
                    <c:v>395129667.14309233</c:v>
                  </c:pt>
                  <c:pt idx="13">
                    <c:v>331895139.55195063</c:v>
                  </c:pt>
                  <c:pt idx="14">
                    <c:v>611379475.37625086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consommation'!$A$2:$A$16</c:f>
              <c:strCache>
                <c:ptCount val="1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J5</c:v>
                </c:pt>
                <c:pt idx="6">
                  <c:v>J6</c:v>
                </c:pt>
                <c:pt idx="7">
                  <c:v>J7</c:v>
                </c:pt>
                <c:pt idx="8">
                  <c:v>J8</c:v>
                </c:pt>
                <c:pt idx="9">
                  <c:v>J9</c:v>
                </c:pt>
                <c:pt idx="10">
                  <c:v>J10</c:v>
                </c:pt>
                <c:pt idx="11">
                  <c:v>J11</c:v>
                </c:pt>
                <c:pt idx="12">
                  <c:v>J12</c:v>
                </c:pt>
                <c:pt idx="13">
                  <c:v>J13</c:v>
                </c:pt>
                <c:pt idx="14">
                  <c:v>J14</c:v>
                </c:pt>
              </c:strCache>
            </c:strRef>
          </c:cat>
          <c:val>
            <c:numRef>
              <c:f>'Evolution consommation'!$D$2:$D$16</c:f>
              <c:numCache>
                <c:formatCode>0</c:formatCode>
                <c:ptCount val="15"/>
                <c:pt idx="0">
                  <c:v>26620867402.206619</c:v>
                </c:pt>
                <c:pt idx="1">
                  <c:v>25272515145.436306</c:v>
                </c:pt>
                <c:pt idx="2">
                  <c:v>26304452557.673019</c:v>
                </c:pt>
                <c:pt idx="3">
                  <c:v>28733271815.446339</c:v>
                </c:pt>
                <c:pt idx="4">
                  <c:v>28359680641.925777</c:v>
                </c:pt>
                <c:pt idx="5">
                  <c:v>31257956877.323421</c:v>
                </c:pt>
                <c:pt idx="6">
                  <c:v>31972503791.821564</c:v>
                </c:pt>
                <c:pt idx="7">
                  <c:v>26108552565.055767</c:v>
                </c:pt>
                <c:pt idx="8">
                  <c:v>34752956431.226768</c:v>
                </c:pt>
                <c:pt idx="9">
                  <c:v>41296540183.486237</c:v>
                </c:pt>
                <c:pt idx="10">
                  <c:v>40184049908.256874</c:v>
                </c:pt>
                <c:pt idx="11">
                  <c:v>35195555229.357796</c:v>
                </c:pt>
                <c:pt idx="12">
                  <c:v>46888231926.605507</c:v>
                </c:pt>
                <c:pt idx="13">
                  <c:v>42090495412.84404</c:v>
                </c:pt>
                <c:pt idx="14">
                  <c:v>42901166972.477066</c:v>
                </c:pt>
              </c:numCache>
            </c:numRef>
          </c:val>
          <c:smooth val="0"/>
        </c:ser>
        <c:ser>
          <c:idx val="8"/>
          <c:order val="2"/>
          <c:tx>
            <c:strRef>
              <c:f>'Evolution consommation'!$F$1:$G$1</c:f>
              <c:strCache>
                <c:ptCount val="1"/>
                <c:pt idx="0">
                  <c:v>Isoproturon 0,1µg/l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consommation'!$G$2:$G$16</c:f>
                <c:numCache>
                  <c:formatCode>General</c:formatCode>
                  <c:ptCount val="15"/>
                  <c:pt idx="0">
                    <c:v>1125368497.2657866</c:v>
                  </c:pt>
                  <c:pt idx="1">
                    <c:v>673280672.22131801</c:v>
                  </c:pt>
                  <c:pt idx="2">
                    <c:v>1476781218.5093715</c:v>
                  </c:pt>
                  <c:pt idx="3">
                    <c:v>627730810.55941403</c:v>
                  </c:pt>
                  <c:pt idx="4">
                    <c:v>698179630.72229743</c:v>
                  </c:pt>
                  <c:pt idx="5">
                    <c:v>1205939013.5915163</c:v>
                  </c:pt>
                  <c:pt idx="6">
                    <c:v>435549727.35254765</c:v>
                  </c:pt>
                  <c:pt idx="7">
                    <c:v>608065828.93724072</c:v>
                  </c:pt>
                  <c:pt idx="8">
                    <c:v>357998494.76018894</c:v>
                  </c:pt>
                  <c:pt idx="9">
                    <c:v>2879706486.3546934</c:v>
                  </c:pt>
                  <c:pt idx="10">
                    <c:v>3994956193.7363605</c:v>
                  </c:pt>
                  <c:pt idx="11">
                    <c:v>2657555733.969573</c:v>
                  </c:pt>
                  <c:pt idx="12">
                    <c:v>1797872798.3744411</c:v>
                  </c:pt>
                  <c:pt idx="13">
                    <c:v>634317904.17322922</c:v>
                  </c:pt>
                  <c:pt idx="14">
                    <c:v>1219212311.3488324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consommation'!$A$2:$A$16</c:f>
              <c:strCache>
                <c:ptCount val="1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J5</c:v>
                </c:pt>
                <c:pt idx="6">
                  <c:v>J6</c:v>
                </c:pt>
                <c:pt idx="7">
                  <c:v>J7</c:v>
                </c:pt>
                <c:pt idx="8">
                  <c:v>J8</c:v>
                </c:pt>
                <c:pt idx="9">
                  <c:v>J9</c:v>
                </c:pt>
                <c:pt idx="10">
                  <c:v>J10</c:v>
                </c:pt>
                <c:pt idx="11">
                  <c:v>J11</c:v>
                </c:pt>
                <c:pt idx="12">
                  <c:v>J12</c:v>
                </c:pt>
                <c:pt idx="13">
                  <c:v>J13</c:v>
                </c:pt>
                <c:pt idx="14">
                  <c:v>J14</c:v>
                </c:pt>
              </c:strCache>
            </c:strRef>
          </c:cat>
          <c:val>
            <c:numRef>
              <c:f>'Evolution consommation'!$F$2:$F$16</c:f>
              <c:numCache>
                <c:formatCode>0</c:formatCode>
                <c:ptCount val="15"/>
                <c:pt idx="0">
                  <c:v>25736950050.150452</c:v>
                </c:pt>
                <c:pt idx="1">
                  <c:v>24772775927.783352</c:v>
                </c:pt>
                <c:pt idx="2">
                  <c:v>25446509127.382145</c:v>
                </c:pt>
                <c:pt idx="3">
                  <c:v>28014956870.611835</c:v>
                </c:pt>
                <c:pt idx="4">
                  <c:v>28574852557.673016</c:v>
                </c:pt>
                <c:pt idx="5">
                  <c:v>30221470929.368031</c:v>
                </c:pt>
                <c:pt idx="6">
                  <c:v>26889478661.710037</c:v>
                </c:pt>
                <c:pt idx="7">
                  <c:v>28128885055.762081</c:v>
                </c:pt>
                <c:pt idx="8">
                  <c:v>33847672862.453533</c:v>
                </c:pt>
                <c:pt idx="9">
                  <c:v>41241811376.14679</c:v>
                </c:pt>
                <c:pt idx="10">
                  <c:v>40798520366.972473</c:v>
                </c:pt>
                <c:pt idx="11">
                  <c:v>36148377247.706421</c:v>
                </c:pt>
                <c:pt idx="12">
                  <c:v>47546686238.532104</c:v>
                </c:pt>
                <c:pt idx="13">
                  <c:v>41254546788.990822</c:v>
                </c:pt>
                <c:pt idx="14">
                  <c:v>43641388623.85321</c:v>
                </c:pt>
              </c:numCache>
            </c:numRef>
          </c:val>
          <c:smooth val="0"/>
        </c:ser>
        <c:ser>
          <c:idx val="9"/>
          <c:order val="3"/>
          <c:tx>
            <c:strRef>
              <c:f>'Evolution consommation'!$H$1:$I$1</c:f>
              <c:strCache>
                <c:ptCount val="1"/>
                <c:pt idx="0">
                  <c:v>Metconazole 2µg/l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consommation'!$I$2:$I$16</c:f>
                <c:numCache>
                  <c:formatCode>General</c:formatCode>
                  <c:ptCount val="15"/>
                  <c:pt idx="0">
                    <c:v>413187102.51150775</c:v>
                  </c:pt>
                  <c:pt idx="1">
                    <c:v>2522385728.1818571</c:v>
                  </c:pt>
                  <c:pt idx="2">
                    <c:v>325937383.19805485</c:v>
                  </c:pt>
                  <c:pt idx="3">
                    <c:v>1016826959.3349882</c:v>
                  </c:pt>
                  <c:pt idx="4">
                    <c:v>196584061.50926262</c:v>
                  </c:pt>
                  <c:pt idx="5">
                    <c:v>133778274.68855436</c:v>
                  </c:pt>
                  <c:pt idx="6">
                    <c:v>1159887012.8070419</c:v>
                  </c:pt>
                  <c:pt idx="7">
                    <c:v>1114715645.9129179</c:v>
                  </c:pt>
                  <c:pt idx="8">
                    <c:v>2055342258.2538669</c:v>
                  </c:pt>
                  <c:pt idx="9">
                    <c:v>1231564205.5993237</c:v>
                  </c:pt>
                  <c:pt idx="10">
                    <c:v>3145351311.9380932</c:v>
                  </c:pt>
                  <c:pt idx="11">
                    <c:v>335171163.65318936</c:v>
                  </c:pt>
                  <c:pt idx="12">
                    <c:v>1059856255.4240249</c:v>
                  </c:pt>
                  <c:pt idx="13">
                    <c:v>1471272808.1587298</c:v>
                  </c:pt>
                  <c:pt idx="14">
                    <c:v>2852371360.1019464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consommation'!$A$2:$A$16</c:f>
              <c:strCache>
                <c:ptCount val="1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J5</c:v>
                </c:pt>
                <c:pt idx="6">
                  <c:v>J6</c:v>
                </c:pt>
                <c:pt idx="7">
                  <c:v>J7</c:v>
                </c:pt>
                <c:pt idx="8">
                  <c:v>J8</c:v>
                </c:pt>
                <c:pt idx="9">
                  <c:v>J9</c:v>
                </c:pt>
                <c:pt idx="10">
                  <c:v>J10</c:v>
                </c:pt>
                <c:pt idx="11">
                  <c:v>J11</c:v>
                </c:pt>
                <c:pt idx="12">
                  <c:v>J12</c:v>
                </c:pt>
                <c:pt idx="13">
                  <c:v>J13</c:v>
                </c:pt>
                <c:pt idx="14">
                  <c:v>J14</c:v>
                </c:pt>
              </c:strCache>
            </c:strRef>
          </c:cat>
          <c:val>
            <c:numRef>
              <c:f>'Evolution consommation'!$H$2:$H$16</c:f>
              <c:numCache>
                <c:formatCode>0</c:formatCode>
                <c:ptCount val="15"/>
                <c:pt idx="0">
                  <c:v>25651594784.353058</c:v>
                </c:pt>
                <c:pt idx="1">
                  <c:v>24364150050.150452</c:v>
                </c:pt>
                <c:pt idx="2">
                  <c:v>25246796389.1675</c:v>
                </c:pt>
                <c:pt idx="3">
                  <c:v>27569977131.39418</c:v>
                </c:pt>
                <c:pt idx="4">
                  <c:v>28903703109.327984</c:v>
                </c:pt>
                <c:pt idx="5">
                  <c:v>30399438513.011154</c:v>
                </c:pt>
                <c:pt idx="6">
                  <c:v>29700629888.475834</c:v>
                </c:pt>
                <c:pt idx="7">
                  <c:v>24632058289.962826</c:v>
                </c:pt>
                <c:pt idx="8">
                  <c:v>34422359553.903343</c:v>
                </c:pt>
                <c:pt idx="9">
                  <c:v>38715073761.467888</c:v>
                </c:pt>
                <c:pt idx="10">
                  <c:v>37289324036.69725</c:v>
                </c:pt>
                <c:pt idx="11">
                  <c:v>36057917064.220184</c:v>
                </c:pt>
                <c:pt idx="12">
                  <c:v>47429900917.43119</c:v>
                </c:pt>
                <c:pt idx="13">
                  <c:v>42285560366.972481</c:v>
                </c:pt>
                <c:pt idx="14">
                  <c:v>41353321100.917427</c:v>
                </c:pt>
              </c:numCache>
            </c:numRef>
          </c:val>
          <c:smooth val="0"/>
        </c:ser>
        <c:ser>
          <c:idx val="10"/>
          <c:order val="4"/>
          <c:tx>
            <c:strRef>
              <c:f>'Evolution consommation'!$J$1:$K$1</c:f>
              <c:strCache>
                <c:ptCount val="1"/>
                <c:pt idx="0">
                  <c:v>Isoproturon 1µg/l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consommation'!$K$2:$K$16</c:f>
                <c:numCache>
                  <c:formatCode>General</c:formatCode>
                  <c:ptCount val="15"/>
                  <c:pt idx="0">
                    <c:v>531741990.23463815</c:v>
                  </c:pt>
                  <c:pt idx="1">
                    <c:v>751073554.47966182</c:v>
                  </c:pt>
                  <c:pt idx="2">
                    <c:v>253148422.86881676</c:v>
                  </c:pt>
                  <c:pt idx="3">
                    <c:v>705985483.83500361</c:v>
                  </c:pt>
                  <c:pt idx="4">
                    <c:v>674497375.23278189</c:v>
                  </c:pt>
                  <c:pt idx="5">
                    <c:v>373676293.62269479</c:v>
                  </c:pt>
                  <c:pt idx="6">
                    <c:v>1937568587.2969244</c:v>
                  </c:pt>
                  <c:pt idx="7">
                    <c:v>1022707953.9239405</c:v>
                  </c:pt>
                  <c:pt idx="8">
                    <c:v>1203017834.2208259</c:v>
                  </c:pt>
                  <c:pt idx="9">
                    <c:v>3185950102.8129334</c:v>
                  </c:pt>
                  <c:pt idx="10">
                    <c:v>4041338725.435358</c:v>
                  </c:pt>
                  <c:pt idx="11">
                    <c:v>306147492.87951511</c:v>
                  </c:pt>
                  <c:pt idx="12">
                    <c:v>1457392501.2988977</c:v>
                  </c:pt>
                  <c:pt idx="13">
                    <c:v>3734541181.1366687</c:v>
                  </c:pt>
                  <c:pt idx="14">
                    <c:v>5648136330.9144497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consommation'!$A$2:$A$16</c:f>
              <c:strCache>
                <c:ptCount val="1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J5</c:v>
                </c:pt>
                <c:pt idx="6">
                  <c:v>J6</c:v>
                </c:pt>
                <c:pt idx="7">
                  <c:v>J7</c:v>
                </c:pt>
                <c:pt idx="8">
                  <c:v>J8</c:v>
                </c:pt>
                <c:pt idx="9">
                  <c:v>J9</c:v>
                </c:pt>
                <c:pt idx="10">
                  <c:v>J10</c:v>
                </c:pt>
                <c:pt idx="11">
                  <c:v>J11</c:v>
                </c:pt>
                <c:pt idx="12">
                  <c:v>J12</c:v>
                </c:pt>
                <c:pt idx="13">
                  <c:v>J13</c:v>
                </c:pt>
                <c:pt idx="14">
                  <c:v>J14</c:v>
                </c:pt>
              </c:strCache>
            </c:strRef>
          </c:cat>
          <c:val>
            <c:numRef>
              <c:f>'Evolution consommation'!$J$2:$J$16</c:f>
              <c:numCache>
                <c:formatCode>0</c:formatCode>
                <c:ptCount val="15"/>
                <c:pt idx="0">
                  <c:v>25703619658.976929</c:v>
                </c:pt>
                <c:pt idx="1">
                  <c:v>25803374924.774323</c:v>
                </c:pt>
                <c:pt idx="2">
                  <c:v>25908031293.881641</c:v>
                </c:pt>
                <c:pt idx="3">
                  <c:v>29942929588.766296</c:v>
                </c:pt>
                <c:pt idx="4">
                  <c:v>29436584954.864594</c:v>
                </c:pt>
                <c:pt idx="5">
                  <c:v>30978607583.643124</c:v>
                </c:pt>
                <c:pt idx="6">
                  <c:v>31806834200.743496</c:v>
                </c:pt>
                <c:pt idx="7">
                  <c:v>26237470929.368031</c:v>
                </c:pt>
                <c:pt idx="8">
                  <c:v>35968344981.412636</c:v>
                </c:pt>
                <c:pt idx="9">
                  <c:v>37321365137.614685</c:v>
                </c:pt>
                <c:pt idx="10">
                  <c:v>38123255779.816513</c:v>
                </c:pt>
                <c:pt idx="11">
                  <c:v>38577793761.467888</c:v>
                </c:pt>
                <c:pt idx="12">
                  <c:v>47184854311.926605</c:v>
                </c:pt>
                <c:pt idx="13">
                  <c:v>41156063119.26606</c:v>
                </c:pt>
                <c:pt idx="14">
                  <c:v>42397413577.981651</c:v>
                </c:pt>
              </c:numCache>
            </c:numRef>
          </c:val>
          <c:smooth val="0"/>
        </c:ser>
        <c:ser>
          <c:idx val="11"/>
          <c:order val="5"/>
          <c:tx>
            <c:strRef>
              <c:f>'Evolution consommation'!$L$1:$M$1</c:f>
              <c:strCache>
                <c:ptCount val="1"/>
                <c:pt idx="0">
                  <c:v>Metconazole 0,2µg/l + Isoproturon 0,1µg/l</c:v>
                </c:pt>
              </c:strCache>
            </c:strRef>
          </c:tx>
          <c:spPr>
            <a:ln w="15875"/>
          </c:spPr>
          <c:errBars>
            <c:errDir val="y"/>
            <c:errBarType val="pl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consommation'!$A$2:$A$16</c:f>
              <c:strCache>
                <c:ptCount val="15"/>
                <c:pt idx="0">
                  <c:v>J0</c:v>
                </c:pt>
                <c:pt idx="1">
                  <c:v>J1</c:v>
                </c:pt>
                <c:pt idx="2">
                  <c:v>J2</c:v>
                </c:pt>
                <c:pt idx="3">
                  <c:v>J3</c:v>
                </c:pt>
                <c:pt idx="4">
                  <c:v>J4</c:v>
                </c:pt>
                <c:pt idx="5">
                  <c:v>J5</c:v>
                </c:pt>
                <c:pt idx="6">
                  <c:v>J6</c:v>
                </c:pt>
                <c:pt idx="7">
                  <c:v>J7</c:v>
                </c:pt>
                <c:pt idx="8">
                  <c:v>J8</c:v>
                </c:pt>
                <c:pt idx="9">
                  <c:v>J9</c:v>
                </c:pt>
                <c:pt idx="10">
                  <c:v>J10</c:v>
                </c:pt>
                <c:pt idx="11">
                  <c:v>J11</c:v>
                </c:pt>
                <c:pt idx="12">
                  <c:v>J12</c:v>
                </c:pt>
                <c:pt idx="13">
                  <c:v>J13</c:v>
                </c:pt>
                <c:pt idx="14">
                  <c:v>J14</c:v>
                </c:pt>
              </c:strCache>
            </c:strRef>
          </c:cat>
          <c:val>
            <c:numRef>
              <c:f>'Evolution consommation'!$L$2:$L$16</c:f>
              <c:numCache>
                <c:formatCode>0</c:formatCode>
                <c:ptCount val="15"/>
                <c:pt idx="0">
                  <c:v>26006698495.486462</c:v>
                </c:pt>
                <c:pt idx="1">
                  <c:v>25638494684.052155</c:v>
                </c:pt>
                <c:pt idx="2">
                  <c:v>25699488866.599796</c:v>
                </c:pt>
                <c:pt idx="3">
                  <c:v>28485713139.418255</c:v>
                </c:pt>
                <c:pt idx="4">
                  <c:v>28883829087.261784</c:v>
                </c:pt>
                <c:pt idx="5">
                  <c:v>30359839405.204456</c:v>
                </c:pt>
                <c:pt idx="6">
                  <c:v>29261242527.881042</c:v>
                </c:pt>
                <c:pt idx="7">
                  <c:v>25785271672.862457</c:v>
                </c:pt>
                <c:pt idx="8">
                  <c:v>33019282081.784382</c:v>
                </c:pt>
                <c:pt idx="9">
                  <c:v>37986838899.082573</c:v>
                </c:pt>
                <c:pt idx="10">
                  <c:v>40027543486.238525</c:v>
                </c:pt>
                <c:pt idx="11">
                  <c:v>36693947889.908257</c:v>
                </c:pt>
                <c:pt idx="12">
                  <c:v>47780662018.348625</c:v>
                </c:pt>
                <c:pt idx="13">
                  <c:v>41761021651.376144</c:v>
                </c:pt>
                <c:pt idx="14">
                  <c:v>42024211376.14679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51200"/>
        <c:axId val="164061184"/>
      </c:lineChart>
      <c:catAx>
        <c:axId val="16405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4061184"/>
        <c:crosses val="autoZero"/>
        <c:auto val="1"/>
        <c:lblAlgn val="ctr"/>
        <c:lblOffset val="100"/>
        <c:noMultiLvlLbl val="0"/>
      </c:catAx>
      <c:valAx>
        <c:axId val="1640611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fr-FR" sz="900" b="1" i="0" baseline="0">
                    <a:effectLst/>
                    <a:latin typeface="+mn-lt"/>
                  </a:rPr>
                  <a:t>Volume de cellules phytoplanctoniques consommées par individu</a:t>
                </a:r>
                <a:endParaRPr lang="fr-FR" sz="900">
                  <a:effectLst/>
                  <a:latin typeface="+mn-lt"/>
                </a:endParaRPr>
              </a:p>
              <a:p>
                <a:pPr>
                  <a:defRPr sz="900"/>
                </a:pPr>
                <a:r>
                  <a:rPr lang="fr-FR" sz="900" b="1" i="0" baseline="0">
                    <a:effectLst/>
                    <a:latin typeface="+mn-lt"/>
                  </a:rPr>
                  <a:t>(µm</a:t>
                </a:r>
                <a:r>
                  <a:rPr lang="fr-FR" sz="900" b="1" i="0" baseline="30000">
                    <a:effectLst/>
                    <a:latin typeface="+mn-lt"/>
                  </a:rPr>
                  <a:t>3</a:t>
                </a:r>
                <a:r>
                  <a:rPr lang="fr-FR" sz="900" b="1" i="0" baseline="0">
                    <a:effectLst/>
                    <a:latin typeface="+mn-lt"/>
                  </a:rPr>
                  <a:t>)</a:t>
                </a:r>
                <a:endParaRPr lang="fr-FR" sz="90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"/>
              <c:y val="0.194944035941840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64051200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9291522658185034"/>
          <c:y val="0.33274207633596092"/>
          <c:w val="0.30381679998239924"/>
          <c:h val="0.52297258494970644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Prise de poids par animal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435454742469119"/>
          <c:y val="0.30676810668936655"/>
          <c:w val="0.54029377061812223"/>
          <c:h val="0.5803866070795205"/>
        </c:manualLayout>
      </c:layout>
      <c:lineChart>
        <c:grouping val="standard"/>
        <c:varyColors val="0"/>
        <c:ser>
          <c:idx val="0"/>
          <c:order val="0"/>
          <c:tx>
            <c:strRef>
              <c:f>'Evoltion Biomasse'!$A$3</c:f>
              <c:strCache>
                <c:ptCount val="1"/>
                <c:pt idx="0">
                  <c:v>Témoin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'Evoltion Biomasse'!$C$4:$F$4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4.3431564883873548E-3</c:v>
                  </c:pt>
                  <c:pt idx="2">
                    <c:v>1.0731417642929847E-2</c:v>
                  </c:pt>
                  <c:pt idx="3">
                    <c:v>2.1020989426402934E-2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'Evoltion Biomasse'!$C$1:$F$1</c:f>
              <c:strCache>
                <c:ptCount val="4"/>
                <c:pt idx="0">
                  <c:v>J0</c:v>
                </c:pt>
                <c:pt idx="1">
                  <c:v>J5</c:v>
                </c:pt>
                <c:pt idx="2">
                  <c:v>J9</c:v>
                </c:pt>
                <c:pt idx="3">
                  <c:v>J15</c:v>
                </c:pt>
              </c:strCache>
            </c:strRef>
          </c:cat>
          <c:val>
            <c:numRef>
              <c:f>'Evoltion Biomasse'!$C$3:$F$3</c:f>
              <c:numCache>
                <c:formatCode>General</c:formatCode>
                <c:ptCount val="4"/>
                <c:pt idx="0">
                  <c:v>0.71965897693079239</c:v>
                </c:pt>
                <c:pt idx="1">
                  <c:v>0.94533600802407214</c:v>
                </c:pt>
                <c:pt idx="2">
                  <c:v>1.1251548946716234</c:v>
                </c:pt>
                <c:pt idx="3">
                  <c:v>1.5779816513761469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'Evoltion Biomasse'!$A$5</c:f>
              <c:strCache>
                <c:ptCount val="1"/>
                <c:pt idx="0">
                  <c:v>Met 0,2µg/l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'Evoltion Biomasse'!$C$6:$F$6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5.7908753178498064E-3</c:v>
                  </c:pt>
                  <c:pt idx="2">
                    <c:v>2.1462835285859698E-3</c:v>
                  </c:pt>
                  <c:pt idx="3">
                    <c:v>2.1678053331433984E-2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'Evoltion Biomasse'!$C$1:$F$1</c:f>
              <c:strCache>
                <c:ptCount val="4"/>
                <c:pt idx="0">
                  <c:v>J0</c:v>
                </c:pt>
                <c:pt idx="1">
                  <c:v>J5</c:v>
                </c:pt>
                <c:pt idx="2">
                  <c:v>J9</c:v>
                </c:pt>
                <c:pt idx="3">
                  <c:v>J15</c:v>
                </c:pt>
              </c:strCache>
            </c:strRef>
          </c:cat>
          <c:val>
            <c:numRef>
              <c:f>'Evoltion Biomasse'!$C$5:$F$5</c:f>
              <c:numCache>
                <c:formatCode>General</c:formatCode>
                <c:ptCount val="4"/>
                <c:pt idx="0">
                  <c:v>0.71965897693079239</c:v>
                </c:pt>
                <c:pt idx="1">
                  <c:v>0.94700768973587435</c:v>
                </c:pt>
                <c:pt idx="2">
                  <c:v>1.1201982651796778</c:v>
                </c:pt>
                <c:pt idx="3">
                  <c:v>1.5397553516819573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'Evoltion Biomasse'!$A$7</c:f>
              <c:strCache>
                <c:ptCount val="1"/>
                <c:pt idx="0">
                  <c:v>Iso 0,1µg/l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'Evoltion Biomasse'!$C$8:$F$8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2.5075225677031092E-3</c:v>
                  </c:pt>
                  <c:pt idx="2">
                    <c:v>3.7174721189591076E-3</c:v>
                  </c:pt>
                  <c:pt idx="3">
                    <c:v>1.8538770111593487E-2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'Evoltion Biomasse'!$C$1:$F$1</c:f>
              <c:strCache>
                <c:ptCount val="4"/>
                <c:pt idx="0">
                  <c:v>J0</c:v>
                </c:pt>
                <c:pt idx="1">
                  <c:v>J5</c:v>
                </c:pt>
                <c:pt idx="2">
                  <c:v>J9</c:v>
                </c:pt>
                <c:pt idx="3">
                  <c:v>J15</c:v>
                </c:pt>
              </c:strCache>
            </c:strRef>
          </c:cat>
          <c:val>
            <c:numRef>
              <c:f>'Evoltion Biomasse'!$C$7:$F$7</c:f>
              <c:numCache>
                <c:formatCode>General</c:formatCode>
                <c:ptCount val="4"/>
                <c:pt idx="0">
                  <c:v>0.71965897693079239</c:v>
                </c:pt>
                <c:pt idx="1">
                  <c:v>0.94032096288866596</c:v>
                </c:pt>
                <c:pt idx="2">
                  <c:v>1.1152416356877324</c:v>
                </c:pt>
                <c:pt idx="3">
                  <c:v>1.5290519877675841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'Evoltion Biomasse'!$A$9</c:f>
              <c:strCache>
                <c:ptCount val="1"/>
                <c:pt idx="0">
                  <c:v>Met 2µg/l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'Evoltion Biomasse'!$C$10:$F$10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1.0439648944163155E-2</c:v>
                  </c:pt>
                  <c:pt idx="2">
                    <c:v>4.2925670571719397E-3</c:v>
                  </c:pt>
                  <c:pt idx="3">
                    <c:v>4.5871559633027525E-3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'Evoltion Biomasse'!$C$1:$F$1</c:f>
              <c:strCache>
                <c:ptCount val="4"/>
                <c:pt idx="0">
                  <c:v>J0</c:v>
                </c:pt>
                <c:pt idx="1">
                  <c:v>J5</c:v>
                </c:pt>
                <c:pt idx="2">
                  <c:v>J9</c:v>
                </c:pt>
                <c:pt idx="3">
                  <c:v>J15</c:v>
                </c:pt>
              </c:strCache>
            </c:strRef>
          </c:cat>
          <c:val>
            <c:numRef>
              <c:f>'Evoltion Biomasse'!$C$9:$F$9</c:f>
              <c:numCache>
                <c:formatCode>General</c:formatCode>
                <c:ptCount val="4"/>
                <c:pt idx="0">
                  <c:v>0.71965897693079239</c:v>
                </c:pt>
                <c:pt idx="1">
                  <c:v>0.94199264460046805</c:v>
                </c:pt>
                <c:pt idx="2">
                  <c:v>1.1251548946716234</c:v>
                </c:pt>
                <c:pt idx="3">
                  <c:v>1.5275229357798166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'Evoltion Biomasse'!$A$11</c:f>
              <c:strCache>
                <c:ptCount val="1"/>
                <c:pt idx="0">
                  <c:v>Iso 1µg/l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'Evoltion Biomasse'!$C$12:$F$12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4.3431564883873548E-3</c:v>
                  </c:pt>
                  <c:pt idx="2">
                    <c:v>1.8337854506751849E-2</c:v>
                  </c:pt>
                  <c:pt idx="3">
                    <c:v>1.834862385321101E-2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'Evoltion Biomasse'!$C$1:$F$1</c:f>
              <c:strCache>
                <c:ptCount val="4"/>
                <c:pt idx="0">
                  <c:v>J0</c:v>
                </c:pt>
                <c:pt idx="1">
                  <c:v>J5</c:v>
                </c:pt>
                <c:pt idx="2">
                  <c:v>J9</c:v>
                </c:pt>
                <c:pt idx="3">
                  <c:v>J15</c:v>
                </c:pt>
              </c:strCache>
            </c:strRef>
          </c:cat>
          <c:val>
            <c:numRef>
              <c:f>'Evoltion Biomasse'!$C$11:$F$11</c:f>
              <c:numCache>
                <c:formatCode>General</c:formatCode>
                <c:ptCount val="4"/>
                <c:pt idx="0">
                  <c:v>0.71965897693079239</c:v>
                </c:pt>
                <c:pt idx="1">
                  <c:v>0.94032096288866596</c:v>
                </c:pt>
                <c:pt idx="2">
                  <c:v>1.127633209417596</c:v>
                </c:pt>
                <c:pt idx="3">
                  <c:v>1.5275229357798166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'Evoltion Biomasse'!$A$13</c:f>
              <c:strCache>
                <c:ptCount val="1"/>
                <c:pt idx="0">
                  <c:v>Met 0,2µg/l  Iso 0,1 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'Evoltion Biomasse'!$C$14:$F$14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3.8303039911031758E-3</c:v>
                  </c:pt>
                  <c:pt idx="2">
                    <c:v>5.6785324596726637E-3</c:v>
                  </c:pt>
                  <c:pt idx="3">
                    <c:v>1.1544089350566895E-2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'Evoltion Biomasse'!$C$1:$F$1</c:f>
              <c:strCache>
                <c:ptCount val="4"/>
                <c:pt idx="0">
                  <c:v>J0</c:v>
                </c:pt>
                <c:pt idx="1">
                  <c:v>J5</c:v>
                </c:pt>
                <c:pt idx="2">
                  <c:v>J9</c:v>
                </c:pt>
                <c:pt idx="3">
                  <c:v>J15</c:v>
                </c:pt>
              </c:strCache>
            </c:strRef>
          </c:cat>
          <c:val>
            <c:numRef>
              <c:f>'Evoltion Biomasse'!$C$13:$F$13</c:f>
              <c:numCache>
                <c:formatCode>General</c:formatCode>
                <c:ptCount val="4"/>
                <c:pt idx="0">
                  <c:v>0.71965897693079239</c:v>
                </c:pt>
                <c:pt idx="1">
                  <c:v>0.94115680374456701</c:v>
                </c:pt>
                <c:pt idx="2">
                  <c:v>1.1177199504337052</c:v>
                </c:pt>
                <c:pt idx="3">
                  <c:v>1.5214067278287462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751808"/>
        <c:axId val="165765888"/>
      </c:lineChart>
      <c:catAx>
        <c:axId val="16575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65765888"/>
        <c:crosses val="autoZero"/>
        <c:auto val="1"/>
        <c:lblAlgn val="ctr"/>
        <c:lblOffset val="100"/>
        <c:noMultiLvlLbl val="0"/>
      </c:catAx>
      <c:valAx>
        <c:axId val="1657658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Biomasse/animal (g)</a:t>
                </a:r>
              </a:p>
            </c:rich>
          </c:tx>
          <c:layout>
            <c:manualLayout>
              <c:xMode val="edge"/>
              <c:yMode val="edge"/>
              <c:x val="0"/>
              <c:y val="0.193683434573335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5751808"/>
        <c:crosses val="autoZero"/>
        <c:crossBetween val="midCat"/>
      </c:valAx>
    </c:plotArea>
    <c:legend>
      <c:legendPos val="r"/>
      <c:layout/>
      <c:overlay val="0"/>
      <c:spPr>
        <a:ln w="12700"/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Prise</a:t>
            </a:r>
            <a:r>
              <a:rPr lang="en-US" baseline="0"/>
              <a:t> de poids/animal</a:t>
            </a:r>
            <a:endParaRPr lang="en-US"/>
          </a:p>
        </c:rich>
      </c:tx>
      <c:layout>
        <c:manualLayout>
          <c:xMode val="edge"/>
          <c:yMode val="edge"/>
          <c:x val="0.32695559336944419"/>
          <c:y val="8.32854991420706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'Evolution Biomasse'!$A$3</c:f>
              <c:strCache>
                <c:ptCount val="1"/>
                <c:pt idx="0">
                  <c:v>Témoin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Biomasse'!$C$4:$F$4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1.6765234562165263E-2</c:v>
                  </c:pt>
                  <c:pt idx="2">
                    <c:v>5.1600321973253541E-3</c:v>
                  </c:pt>
                  <c:pt idx="3">
                    <c:v>1.3750383403874756E-2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Biomasse'!$C$1:$F$1</c:f>
              <c:strCache>
                <c:ptCount val="4"/>
                <c:pt idx="0">
                  <c:v>J'1</c:v>
                </c:pt>
                <c:pt idx="1">
                  <c:v>J'5</c:v>
                </c:pt>
                <c:pt idx="2">
                  <c:v>J'9</c:v>
                </c:pt>
                <c:pt idx="3">
                  <c:v>J'14</c:v>
                </c:pt>
              </c:strCache>
            </c:strRef>
          </c:cat>
          <c:val>
            <c:numRef>
              <c:f>'Evolution Biomasse'!$C$3:$F$3</c:f>
              <c:numCache>
                <c:formatCode>General</c:formatCode>
                <c:ptCount val="4"/>
                <c:pt idx="0">
                  <c:v>0.65276724791508711</c:v>
                </c:pt>
                <c:pt idx="1">
                  <c:v>0.73085670962850635</c:v>
                </c:pt>
                <c:pt idx="2">
                  <c:v>0.90566037735849048</c:v>
                </c:pt>
                <c:pt idx="3">
                  <c:v>1.2082324455205813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'Evolution Biomasse'!$A$5</c:f>
              <c:strCache>
                <c:ptCount val="1"/>
                <c:pt idx="0">
                  <c:v>Gly0,2µg/l AMPA0,4µg/l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Biomasse'!$C$6:$F$6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1.9074671153008531E-2</c:v>
                  </c:pt>
                  <c:pt idx="2">
                    <c:v>1.7200107324417849E-3</c:v>
                  </c:pt>
                  <c:pt idx="3">
                    <c:v>1.1675121986674279E-2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Biomasse'!$C$1:$F$1</c:f>
              <c:strCache>
                <c:ptCount val="4"/>
                <c:pt idx="0">
                  <c:v>J'1</c:v>
                </c:pt>
                <c:pt idx="1">
                  <c:v>J'5</c:v>
                </c:pt>
                <c:pt idx="2">
                  <c:v>J'9</c:v>
                </c:pt>
                <c:pt idx="3">
                  <c:v>J'14</c:v>
                </c:pt>
              </c:strCache>
            </c:strRef>
          </c:cat>
          <c:val>
            <c:numRef>
              <c:f>'Evolution Biomasse'!$C$5:$F$5</c:f>
              <c:numCache>
                <c:formatCode>General</c:formatCode>
                <c:ptCount val="4"/>
                <c:pt idx="0">
                  <c:v>0.65276724791508711</c:v>
                </c:pt>
                <c:pt idx="1">
                  <c:v>0.73540561031084151</c:v>
                </c:pt>
                <c:pt idx="2">
                  <c:v>0.91658391261171801</c:v>
                </c:pt>
                <c:pt idx="3">
                  <c:v>1.2336561743341405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'Evolution Biomasse'!$A$7</c:f>
              <c:strCache>
                <c:ptCount val="1"/>
                <c:pt idx="0">
                  <c:v>Gly2µg/l AMPA4µg/l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Biomasse'!$C$8:$F$8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6.5657725836576085E-3</c:v>
                  </c:pt>
                  <c:pt idx="2">
                    <c:v>5.9582919563058584E-3</c:v>
                  </c:pt>
                  <c:pt idx="3">
                    <c:v>1.3750383403874756E-2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Biomasse'!$C$1:$F$1</c:f>
              <c:strCache>
                <c:ptCount val="4"/>
                <c:pt idx="0">
                  <c:v>J'1</c:v>
                </c:pt>
                <c:pt idx="1">
                  <c:v>J'5</c:v>
                </c:pt>
                <c:pt idx="2">
                  <c:v>J'9</c:v>
                </c:pt>
                <c:pt idx="3">
                  <c:v>J'14</c:v>
                </c:pt>
              </c:strCache>
            </c:strRef>
          </c:cat>
          <c:val>
            <c:numRef>
              <c:f>'Evolution Biomasse'!$C$7:$F$7</c:f>
              <c:numCache>
                <c:formatCode>General</c:formatCode>
                <c:ptCount val="4"/>
                <c:pt idx="0">
                  <c:v>0.65276724791508711</c:v>
                </c:pt>
                <c:pt idx="1">
                  <c:v>0.73616376042456411</c:v>
                </c:pt>
                <c:pt idx="2">
                  <c:v>0.90566037735849048</c:v>
                </c:pt>
                <c:pt idx="3">
                  <c:v>1.192493946731235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'Evolution Biomasse'!$A$9</c:f>
              <c:strCache>
                <c:ptCount val="1"/>
                <c:pt idx="0">
                  <c:v>Gly0,2µg/l AMPA0,4µg/l Met 0,2µg/l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Biomasse'!$C$10:$F$10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1.6136312853519911E-2</c:v>
                  </c:pt>
                  <c:pt idx="2">
                    <c:v>1.2040075127092494E-2</c:v>
                  </c:pt>
                  <c:pt idx="3">
                    <c:v>7.5605302644048402E-3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Biomasse'!$C$1:$F$1</c:f>
              <c:strCache>
                <c:ptCount val="4"/>
                <c:pt idx="0">
                  <c:v>J'1</c:v>
                </c:pt>
                <c:pt idx="1">
                  <c:v>J'5</c:v>
                </c:pt>
                <c:pt idx="2">
                  <c:v>J'9</c:v>
                </c:pt>
                <c:pt idx="3">
                  <c:v>J'14</c:v>
                </c:pt>
              </c:strCache>
            </c:strRef>
          </c:cat>
          <c:val>
            <c:numRef>
              <c:f>'Evolution Biomasse'!$C$9:$F$9</c:f>
              <c:numCache>
                <c:formatCode>General</c:formatCode>
                <c:ptCount val="4"/>
                <c:pt idx="0">
                  <c:v>0.65276724791508711</c:v>
                </c:pt>
                <c:pt idx="1">
                  <c:v>0.72706595905989391</c:v>
                </c:pt>
                <c:pt idx="2">
                  <c:v>0.92254220456802383</c:v>
                </c:pt>
                <c:pt idx="3">
                  <c:v>1.2033898305084747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'Evolution Biomasse'!$A$11</c:f>
              <c:strCache>
                <c:ptCount val="1"/>
                <c:pt idx="0">
                  <c:v>Gly0,2µg/l AMPA0,4µg/l Iso 0,1µg/l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Biomasse'!$C$12:$F$12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1.4444699684046739E-2</c:v>
                  </c:pt>
                  <c:pt idx="2">
                    <c:v>1.0741463581322708E-2</c:v>
                  </c:pt>
                  <c:pt idx="3">
                    <c:v>2.9055690072639227E-2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Biomasse'!$C$1:$F$1</c:f>
              <c:strCache>
                <c:ptCount val="4"/>
                <c:pt idx="0">
                  <c:v>J'1</c:v>
                </c:pt>
                <c:pt idx="1">
                  <c:v>J'5</c:v>
                </c:pt>
                <c:pt idx="2">
                  <c:v>J'9</c:v>
                </c:pt>
                <c:pt idx="3">
                  <c:v>J'14</c:v>
                </c:pt>
              </c:strCache>
            </c:strRef>
          </c:cat>
          <c:val>
            <c:numRef>
              <c:f>'Evolution Biomasse'!$C$11:$F$11</c:f>
              <c:numCache>
                <c:formatCode>General</c:formatCode>
                <c:ptCount val="4"/>
                <c:pt idx="0">
                  <c:v>0.65276724791508711</c:v>
                </c:pt>
                <c:pt idx="1">
                  <c:v>0.73085670962850635</c:v>
                </c:pt>
                <c:pt idx="2">
                  <c:v>0.90566037735849048</c:v>
                </c:pt>
                <c:pt idx="3">
                  <c:v>1.1949152542372883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'Evolution Biomasse'!$A$13</c:f>
              <c:strCache>
                <c:ptCount val="1"/>
                <c:pt idx="0">
                  <c:v>Gly0,2µg/l AMPA0,4µg/l Met0,2µg/l  Iso0,1µg/l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Biomasse'!$C$14:$F$14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6.0176299720953539E-3</c:v>
                  </c:pt>
                  <c:pt idx="2">
                    <c:v>1.0462416835007683E-2</c:v>
                  </c:pt>
                  <c:pt idx="3">
                    <c:v>9.6092662629464563E-3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Biomasse'!$C$1:$F$1</c:f>
              <c:strCache>
                <c:ptCount val="4"/>
                <c:pt idx="0">
                  <c:v>J'1</c:v>
                </c:pt>
                <c:pt idx="1">
                  <c:v>J'5</c:v>
                </c:pt>
                <c:pt idx="2">
                  <c:v>J'9</c:v>
                </c:pt>
                <c:pt idx="3">
                  <c:v>J'14</c:v>
                </c:pt>
              </c:strCache>
            </c:strRef>
          </c:cat>
          <c:val>
            <c:numRef>
              <c:f>'Evolution Biomasse'!$C$13:$F$13</c:f>
              <c:numCache>
                <c:formatCode>General</c:formatCode>
                <c:ptCount val="4"/>
                <c:pt idx="0">
                  <c:v>0.65276724791508711</c:v>
                </c:pt>
                <c:pt idx="1">
                  <c:v>0.7369219105382866</c:v>
                </c:pt>
                <c:pt idx="2">
                  <c:v>0.90466732869910627</c:v>
                </c:pt>
                <c:pt idx="3">
                  <c:v>1.1694915254237288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916096"/>
        <c:axId val="170995712"/>
      </c:lineChart>
      <c:catAx>
        <c:axId val="17091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70995712"/>
        <c:crosses val="autoZero"/>
        <c:auto val="1"/>
        <c:lblAlgn val="ctr"/>
        <c:lblOffset val="100"/>
        <c:noMultiLvlLbl val="0"/>
      </c:catAx>
      <c:valAx>
        <c:axId val="1709957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Biomasse/animal (g)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0916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378189838317283"/>
          <c:y val="0.16740616783320375"/>
          <c:w val="0.29541998168004008"/>
          <c:h val="0.74835049192065084"/>
        </c:manualLayout>
      </c:layout>
      <c:overlay val="0"/>
      <c:spPr>
        <a:ln w="6350"/>
      </c:spPr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Consommation journalière en </a:t>
            </a:r>
            <a:r>
              <a:rPr lang="fr-FR" sz="1800" b="1" i="0" baseline="0">
                <a:effectLst/>
              </a:rPr>
              <a:t>Isochrysis affinis galbana et Chaetoceros gracilis par individu</a:t>
            </a:r>
            <a:endParaRPr lang="fr-FR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rich>
      </c:tx>
      <c:layout>
        <c:manualLayout>
          <c:xMode val="edge"/>
          <c:yMode val="edge"/>
          <c:x val="0.1170125954783720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219523817831077"/>
          <c:y val="0.25722236670672954"/>
          <c:w val="0.44120683101326674"/>
          <c:h val="0.64636915342739698"/>
        </c:manualLayout>
      </c:layout>
      <c:lineChart>
        <c:grouping val="standard"/>
        <c:varyColors val="0"/>
        <c:ser>
          <c:idx val="0"/>
          <c:order val="0"/>
          <c:tx>
            <c:strRef>
              <c:f>'Evolution consommation'!$B$1</c:f>
              <c:strCache>
                <c:ptCount val="1"/>
                <c:pt idx="0">
                  <c:v>Témoin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consommation'!$C$3:$C$16</c:f>
                <c:numCache>
                  <c:formatCode>General</c:formatCode>
                  <c:ptCount val="14"/>
                  <c:pt idx="0">
                    <c:v>205328922.83958608</c:v>
                  </c:pt>
                  <c:pt idx="1">
                    <c:v>590730087.74006009</c:v>
                  </c:pt>
                  <c:pt idx="2">
                    <c:v>205328922.83958608</c:v>
                  </c:pt>
                  <c:pt idx="3">
                    <c:v>463931815.5836736</c:v>
                  </c:pt>
                  <c:pt idx="4">
                    <c:v>373607240.08565211</c:v>
                  </c:pt>
                  <c:pt idx="5">
                    <c:v>144775858.32630557</c:v>
                  </c:pt>
                  <c:pt idx="6">
                    <c:v>600823039.99439335</c:v>
                  </c:pt>
                  <c:pt idx="7">
                    <c:v>661498356.33249843</c:v>
                  </c:pt>
                  <c:pt idx="8">
                    <c:v>286891347.66850692</c:v>
                  </c:pt>
                  <c:pt idx="9">
                    <c:v>829422056.42229462</c:v>
                  </c:pt>
                  <c:pt idx="10">
                    <c:v>1809659492.7245865</c:v>
                  </c:pt>
                  <c:pt idx="11">
                    <c:v>901263102.77554476</c:v>
                  </c:pt>
                  <c:pt idx="12">
                    <c:v>425671339.68352181</c:v>
                  </c:pt>
                  <c:pt idx="13">
                    <c:v>596782289.19540358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consommation'!$A$3:$A$16</c:f>
              <c:strCache>
                <c:ptCount val="14"/>
                <c:pt idx="0">
                  <c:v>J1</c:v>
                </c:pt>
                <c:pt idx="1">
                  <c:v>J2</c:v>
                </c:pt>
                <c:pt idx="2">
                  <c:v>J3</c:v>
                </c:pt>
                <c:pt idx="3">
                  <c:v>J4</c:v>
                </c:pt>
                <c:pt idx="4">
                  <c:v>J5</c:v>
                </c:pt>
                <c:pt idx="5">
                  <c:v>J6</c:v>
                </c:pt>
                <c:pt idx="6">
                  <c:v>J7</c:v>
                </c:pt>
                <c:pt idx="7">
                  <c:v>J8</c:v>
                </c:pt>
                <c:pt idx="8">
                  <c:v>J9</c:v>
                </c:pt>
                <c:pt idx="9">
                  <c:v>J10</c:v>
                </c:pt>
                <c:pt idx="10">
                  <c:v>J11</c:v>
                </c:pt>
                <c:pt idx="11">
                  <c:v>J12</c:v>
                </c:pt>
                <c:pt idx="12">
                  <c:v>J13</c:v>
                </c:pt>
                <c:pt idx="13">
                  <c:v>J14</c:v>
                </c:pt>
              </c:strCache>
            </c:strRef>
          </c:cat>
          <c:val>
            <c:numRef>
              <c:f>'Evolution consommation'!$B$3:$B$16</c:f>
              <c:numCache>
                <c:formatCode>0</c:formatCode>
                <c:ptCount val="14"/>
                <c:pt idx="0">
                  <c:v>22507538438.210766</c:v>
                </c:pt>
                <c:pt idx="1">
                  <c:v>22598811948.445789</c:v>
                </c:pt>
                <c:pt idx="2">
                  <c:v>22507538438.210766</c:v>
                </c:pt>
                <c:pt idx="3">
                  <c:v>22507909628.506443</c:v>
                </c:pt>
                <c:pt idx="4">
                  <c:v>29243125322.740814</c:v>
                </c:pt>
                <c:pt idx="5">
                  <c:v>28648369572.989075</c:v>
                </c:pt>
                <c:pt idx="6">
                  <c:v>29481470347.567028</c:v>
                </c:pt>
                <c:pt idx="7">
                  <c:v>29600233882.820255</c:v>
                </c:pt>
                <c:pt idx="8">
                  <c:v>35796056949.15255</c:v>
                </c:pt>
                <c:pt idx="9">
                  <c:v>36086853268.765137</c:v>
                </c:pt>
                <c:pt idx="10">
                  <c:v>35797577142.857147</c:v>
                </c:pt>
                <c:pt idx="11">
                  <c:v>36230567360.774818</c:v>
                </c:pt>
                <c:pt idx="12">
                  <c:v>35505372203.389832</c:v>
                </c:pt>
                <c:pt idx="13">
                  <c:v>35795094624.697342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'Evolution consommation'!$D$1:$E$1</c:f>
              <c:strCache>
                <c:ptCount val="1"/>
                <c:pt idx="0">
                  <c:v>Glyphosate 0,2µg/l + AMPA 0,4µg/l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consommation'!$E$3:$E$16</c:f>
                <c:numCache>
                  <c:formatCode>General</c:formatCode>
                  <c:ptCount val="14"/>
                  <c:pt idx="0">
                    <c:v>661716301.73769903</c:v>
                  </c:pt>
                  <c:pt idx="1">
                    <c:v>386471989.78929818</c:v>
                  </c:pt>
                  <c:pt idx="2">
                    <c:v>279481542.83544147</c:v>
                  </c:pt>
                  <c:pt idx="3">
                    <c:v>230156107.83038062</c:v>
                  </c:pt>
                  <c:pt idx="4">
                    <c:v>541288858.05913603</c:v>
                  </c:pt>
                  <c:pt idx="5">
                    <c:v>1337754785.2363205</c:v>
                  </c:pt>
                  <c:pt idx="6">
                    <c:v>171110319.41635004</c:v>
                  </c:pt>
                  <c:pt idx="7">
                    <c:v>711018625.42577088</c:v>
                  </c:pt>
                  <c:pt idx="8">
                    <c:v>619891126.00312424</c:v>
                  </c:pt>
                  <c:pt idx="9">
                    <c:v>1573667225.8472242</c:v>
                  </c:pt>
                  <c:pt idx="10">
                    <c:v>1377649749.8107617</c:v>
                  </c:pt>
                  <c:pt idx="11">
                    <c:v>608431526.10264397</c:v>
                  </c:pt>
                  <c:pt idx="12">
                    <c:v>892526349.62237108</c:v>
                  </c:pt>
                  <c:pt idx="13">
                    <c:v>337875546.82696915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consommation'!$A$3:$A$16</c:f>
              <c:strCache>
                <c:ptCount val="14"/>
                <c:pt idx="0">
                  <c:v>J1</c:v>
                </c:pt>
                <c:pt idx="1">
                  <c:v>J2</c:v>
                </c:pt>
                <c:pt idx="2">
                  <c:v>J3</c:v>
                </c:pt>
                <c:pt idx="3">
                  <c:v>J4</c:v>
                </c:pt>
                <c:pt idx="4">
                  <c:v>J5</c:v>
                </c:pt>
                <c:pt idx="5">
                  <c:v>J6</c:v>
                </c:pt>
                <c:pt idx="6">
                  <c:v>J7</c:v>
                </c:pt>
                <c:pt idx="7">
                  <c:v>J8</c:v>
                </c:pt>
                <c:pt idx="8">
                  <c:v>J9</c:v>
                </c:pt>
                <c:pt idx="9">
                  <c:v>J10</c:v>
                </c:pt>
                <c:pt idx="10">
                  <c:v>J11</c:v>
                </c:pt>
                <c:pt idx="11">
                  <c:v>J12</c:v>
                </c:pt>
                <c:pt idx="12">
                  <c:v>J13</c:v>
                </c:pt>
                <c:pt idx="13">
                  <c:v>J14</c:v>
                </c:pt>
              </c:strCache>
            </c:strRef>
          </c:cat>
          <c:val>
            <c:numRef>
              <c:f>'Evolution consommation'!$D$3:$D$16</c:f>
              <c:numCache>
                <c:formatCode>0</c:formatCode>
                <c:ptCount val="14"/>
                <c:pt idx="0">
                  <c:v>23766179226.686886</c:v>
                </c:pt>
                <c:pt idx="1">
                  <c:v>23859474632.297195</c:v>
                </c:pt>
                <c:pt idx="2">
                  <c:v>23667608551.933285</c:v>
                </c:pt>
                <c:pt idx="3">
                  <c:v>23668403335.8605</c:v>
                </c:pt>
                <c:pt idx="4">
                  <c:v>30503816007.944386</c:v>
                </c:pt>
                <c:pt idx="5">
                  <c:v>30509352929.493546</c:v>
                </c:pt>
                <c:pt idx="6">
                  <c:v>30502443217.47765</c:v>
                </c:pt>
                <c:pt idx="7">
                  <c:v>30755128182.720951</c:v>
                </c:pt>
                <c:pt idx="8">
                  <c:v>37940980532.687653</c:v>
                </c:pt>
                <c:pt idx="9">
                  <c:v>38557495786.924942</c:v>
                </c:pt>
                <c:pt idx="10">
                  <c:v>36738590992.736084</c:v>
                </c:pt>
                <c:pt idx="11">
                  <c:v>37189335399.515739</c:v>
                </c:pt>
                <c:pt idx="12">
                  <c:v>37339987990.314766</c:v>
                </c:pt>
                <c:pt idx="13">
                  <c:v>37031528135.593224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'Evolution consommation'!$F$1:$G$1</c:f>
              <c:strCache>
                <c:ptCount val="1"/>
                <c:pt idx="0">
                  <c:v>Glyphosate 2µg/l + AMPA 4µg/l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consommation'!$G$3:$G$16</c:f>
                <c:numCache>
                  <c:formatCode>General</c:formatCode>
                  <c:ptCount val="14"/>
                  <c:pt idx="0">
                    <c:v>1319614980.5998614</c:v>
                  </c:pt>
                  <c:pt idx="1">
                    <c:v>923462607.05680084</c:v>
                  </c:pt>
                  <c:pt idx="2">
                    <c:v>907178519.85343242</c:v>
                  </c:pt>
                  <c:pt idx="3">
                    <c:v>762216351.99554324</c:v>
                  </c:pt>
                  <c:pt idx="4">
                    <c:v>1516314257.5447266</c:v>
                  </c:pt>
                  <c:pt idx="5">
                    <c:v>1364445305.0864606</c:v>
                  </c:pt>
                  <c:pt idx="6">
                    <c:v>1155883745.4676456</c:v>
                  </c:pt>
                  <c:pt idx="7">
                    <c:v>981265280.69812775</c:v>
                  </c:pt>
                  <c:pt idx="8">
                    <c:v>1449343527.8895588</c:v>
                  </c:pt>
                  <c:pt idx="9">
                    <c:v>3257914693.0452137</c:v>
                  </c:pt>
                  <c:pt idx="10">
                    <c:v>2538545326.5411978</c:v>
                  </c:pt>
                  <c:pt idx="11">
                    <c:v>1435542647.8056214</c:v>
                  </c:pt>
                  <c:pt idx="12">
                    <c:v>1690847570.7468715</c:v>
                  </c:pt>
                  <c:pt idx="13">
                    <c:v>2197588482.2905602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consommation'!$A$3:$A$16</c:f>
              <c:strCache>
                <c:ptCount val="14"/>
                <c:pt idx="0">
                  <c:v>J1</c:v>
                </c:pt>
                <c:pt idx="1">
                  <c:v>J2</c:v>
                </c:pt>
                <c:pt idx="2">
                  <c:v>J3</c:v>
                </c:pt>
                <c:pt idx="3">
                  <c:v>J4</c:v>
                </c:pt>
                <c:pt idx="4">
                  <c:v>J5</c:v>
                </c:pt>
                <c:pt idx="5">
                  <c:v>J6</c:v>
                </c:pt>
                <c:pt idx="6">
                  <c:v>J7</c:v>
                </c:pt>
                <c:pt idx="7">
                  <c:v>J8</c:v>
                </c:pt>
                <c:pt idx="8">
                  <c:v>J9</c:v>
                </c:pt>
                <c:pt idx="9">
                  <c:v>J10</c:v>
                </c:pt>
                <c:pt idx="10">
                  <c:v>J11</c:v>
                </c:pt>
                <c:pt idx="11">
                  <c:v>J12</c:v>
                </c:pt>
                <c:pt idx="12">
                  <c:v>J13</c:v>
                </c:pt>
                <c:pt idx="13">
                  <c:v>J14</c:v>
                </c:pt>
              </c:strCache>
            </c:strRef>
          </c:cat>
          <c:val>
            <c:numRef>
              <c:f>'Evolution consommation'!$F$3:$F$16</c:f>
              <c:numCache>
                <c:formatCode>0</c:formatCode>
                <c:ptCount val="14"/>
                <c:pt idx="0">
                  <c:v>22990243032.600452</c:v>
                </c:pt>
                <c:pt idx="1">
                  <c:v>23253687702.805157</c:v>
                </c:pt>
                <c:pt idx="2">
                  <c:v>22608873388.931007</c:v>
                </c:pt>
                <c:pt idx="3">
                  <c:v>22696688278.999241</c:v>
                </c:pt>
                <c:pt idx="4">
                  <c:v>29503000278.053623</c:v>
                </c:pt>
                <c:pt idx="5">
                  <c:v>29136104865.938431</c:v>
                </c:pt>
                <c:pt idx="6">
                  <c:v>29492086593.843098</c:v>
                </c:pt>
                <c:pt idx="7">
                  <c:v>29607109275.074478</c:v>
                </c:pt>
                <c:pt idx="8">
                  <c:v>36838944697.336563</c:v>
                </c:pt>
                <c:pt idx="9">
                  <c:v>37188951864.406776</c:v>
                </c:pt>
                <c:pt idx="10">
                  <c:v>36576934430.992737</c:v>
                </c:pt>
                <c:pt idx="11">
                  <c:v>36248398256.6586</c:v>
                </c:pt>
                <c:pt idx="12">
                  <c:v>37140870508.474579</c:v>
                </c:pt>
                <c:pt idx="13">
                  <c:v>36566655690.072639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'Evolution consommation'!$H$1:$I$1</c:f>
              <c:strCache>
                <c:ptCount val="1"/>
                <c:pt idx="0">
                  <c:v>Glyphosate 0,2µg/l + AMPA 0,4µg/l + Metconazole 0,2µg/l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consommation'!$I$3:$I$16</c:f>
                <c:numCache>
                  <c:formatCode>General</c:formatCode>
                  <c:ptCount val="14"/>
                  <c:pt idx="0">
                    <c:v>112696898.94696613</c:v>
                  </c:pt>
                  <c:pt idx="1">
                    <c:v>440936938.99685639</c:v>
                  </c:pt>
                  <c:pt idx="2">
                    <c:v>282610749.79507631</c:v>
                  </c:pt>
                  <c:pt idx="3">
                    <c:v>530305517.46593982</c:v>
                  </c:pt>
                  <c:pt idx="4">
                    <c:v>486610209.46345049</c:v>
                  </c:pt>
                  <c:pt idx="5">
                    <c:v>641641308.68190026</c:v>
                  </c:pt>
                  <c:pt idx="6">
                    <c:v>386869237.49313796</c:v>
                  </c:pt>
                  <c:pt idx="7">
                    <c:v>164556576.81842771</c:v>
                  </c:pt>
                  <c:pt idx="8">
                    <c:v>182513228.35666114</c:v>
                  </c:pt>
                  <c:pt idx="9">
                    <c:v>180810199.70039469</c:v>
                  </c:pt>
                  <c:pt idx="10">
                    <c:v>436420765.26674223</c:v>
                  </c:pt>
                  <c:pt idx="11">
                    <c:v>77653021.170893177</c:v>
                  </c:pt>
                  <c:pt idx="12">
                    <c:v>251529027.16051817</c:v>
                  </c:pt>
                  <c:pt idx="13">
                    <c:v>747035607.36614895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consommation'!$A$3:$A$16</c:f>
              <c:strCache>
                <c:ptCount val="14"/>
                <c:pt idx="0">
                  <c:v>J1</c:v>
                </c:pt>
                <c:pt idx="1">
                  <c:v>J2</c:v>
                </c:pt>
                <c:pt idx="2">
                  <c:v>J3</c:v>
                </c:pt>
                <c:pt idx="3">
                  <c:v>J4</c:v>
                </c:pt>
                <c:pt idx="4">
                  <c:v>J5</c:v>
                </c:pt>
                <c:pt idx="5">
                  <c:v>J6</c:v>
                </c:pt>
                <c:pt idx="6">
                  <c:v>J7</c:v>
                </c:pt>
                <c:pt idx="7">
                  <c:v>J8</c:v>
                </c:pt>
                <c:pt idx="8">
                  <c:v>J9</c:v>
                </c:pt>
                <c:pt idx="9">
                  <c:v>J10</c:v>
                </c:pt>
                <c:pt idx="10">
                  <c:v>J11</c:v>
                </c:pt>
                <c:pt idx="11">
                  <c:v>J12</c:v>
                </c:pt>
                <c:pt idx="12">
                  <c:v>J13</c:v>
                </c:pt>
                <c:pt idx="13">
                  <c:v>J14</c:v>
                </c:pt>
              </c:strCache>
            </c:strRef>
          </c:cat>
          <c:val>
            <c:numRef>
              <c:f>'Evolution consommation'!$H$3:$H$16</c:f>
              <c:numCache>
                <c:formatCode>0</c:formatCode>
                <c:ptCount val="14"/>
                <c:pt idx="0">
                  <c:v>23359616679.302502</c:v>
                </c:pt>
                <c:pt idx="1">
                  <c:v>22899471721.000759</c:v>
                </c:pt>
                <c:pt idx="2">
                  <c:v>22807678544.35178</c:v>
                </c:pt>
                <c:pt idx="3">
                  <c:v>22807285519.332829</c:v>
                </c:pt>
                <c:pt idx="4">
                  <c:v>30235252432.969212</c:v>
                </c:pt>
                <c:pt idx="5">
                  <c:v>30356687189.672291</c:v>
                </c:pt>
                <c:pt idx="6">
                  <c:v>29633913008.937435</c:v>
                </c:pt>
                <c:pt idx="7">
                  <c:v>30115362065.54121</c:v>
                </c:pt>
                <c:pt idx="8">
                  <c:v>35980125907.990318</c:v>
                </c:pt>
                <c:pt idx="9">
                  <c:v>36861280387.409203</c:v>
                </c:pt>
                <c:pt idx="10">
                  <c:v>35832918159.806297</c:v>
                </c:pt>
                <c:pt idx="11">
                  <c:v>35686756416.464897</c:v>
                </c:pt>
                <c:pt idx="12">
                  <c:v>36274123002.42131</c:v>
                </c:pt>
                <c:pt idx="13">
                  <c:v>36421958353.510902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'Evolution consommation'!$J$1:$K$1</c:f>
              <c:strCache>
                <c:ptCount val="1"/>
                <c:pt idx="0">
                  <c:v>Glyphosate 0,2µg/l + AMPA 0,4µg/l + Isoproturon 0,1µg/l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consommation'!$K$3:$K$16</c:f>
                <c:numCache>
                  <c:formatCode>General</c:formatCode>
                  <c:ptCount val="14"/>
                  <c:pt idx="0">
                    <c:v>629926773.33421624</c:v>
                  </c:pt>
                  <c:pt idx="1">
                    <c:v>824584013.45326829</c:v>
                  </c:pt>
                  <c:pt idx="2">
                    <c:v>202987757.28811643</c:v>
                  </c:pt>
                  <c:pt idx="3">
                    <c:v>396916535.76931584</c:v>
                  </c:pt>
                  <c:pt idx="4">
                    <c:v>440268090.09888399</c:v>
                  </c:pt>
                  <c:pt idx="5">
                    <c:v>81823554.146483958</c:v>
                  </c:pt>
                  <c:pt idx="6">
                    <c:v>472397073.59478772</c:v>
                  </c:pt>
                  <c:pt idx="7">
                    <c:v>639458155.35989368</c:v>
                  </c:pt>
                  <c:pt idx="8">
                    <c:v>452641400.02672142</c:v>
                  </c:pt>
                  <c:pt idx="9">
                    <c:v>1075258487.2394884</c:v>
                  </c:pt>
                  <c:pt idx="10">
                    <c:v>611014688.88806713</c:v>
                  </c:pt>
                  <c:pt idx="11">
                    <c:v>795822277.65546787</c:v>
                  </c:pt>
                  <c:pt idx="12">
                    <c:v>760796454.94676661</c:v>
                  </c:pt>
                  <c:pt idx="13">
                    <c:v>760796454.94676661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consommation'!$A$3:$A$16</c:f>
              <c:strCache>
                <c:ptCount val="14"/>
                <c:pt idx="0">
                  <c:v>J1</c:v>
                </c:pt>
                <c:pt idx="1">
                  <c:v>J2</c:v>
                </c:pt>
                <c:pt idx="2">
                  <c:v>J3</c:v>
                </c:pt>
                <c:pt idx="3">
                  <c:v>J4</c:v>
                </c:pt>
                <c:pt idx="4">
                  <c:v>J5</c:v>
                </c:pt>
                <c:pt idx="5">
                  <c:v>J6</c:v>
                </c:pt>
                <c:pt idx="6">
                  <c:v>J7</c:v>
                </c:pt>
                <c:pt idx="7">
                  <c:v>J8</c:v>
                </c:pt>
                <c:pt idx="8">
                  <c:v>J9</c:v>
                </c:pt>
                <c:pt idx="9">
                  <c:v>J10</c:v>
                </c:pt>
                <c:pt idx="10">
                  <c:v>J11</c:v>
                </c:pt>
                <c:pt idx="11">
                  <c:v>J12</c:v>
                </c:pt>
                <c:pt idx="12">
                  <c:v>J13</c:v>
                </c:pt>
                <c:pt idx="13">
                  <c:v>J14</c:v>
                </c:pt>
              </c:strCache>
            </c:strRef>
          </c:cat>
          <c:val>
            <c:numRef>
              <c:f>'Evolution consommation'!$J$3:$J$16</c:f>
              <c:numCache>
                <c:formatCode>0</c:formatCode>
                <c:ptCount val="14"/>
                <c:pt idx="0">
                  <c:v>23690805761.940861</c:v>
                </c:pt>
                <c:pt idx="1">
                  <c:v>23697011190.295673</c:v>
                </c:pt>
                <c:pt idx="2">
                  <c:v>23310588991.660343</c:v>
                </c:pt>
                <c:pt idx="3">
                  <c:v>23596505959.059891</c:v>
                </c:pt>
                <c:pt idx="4">
                  <c:v>30287058113.207546</c:v>
                </c:pt>
                <c:pt idx="5">
                  <c:v>30654365362.462757</c:v>
                </c:pt>
                <c:pt idx="6">
                  <c:v>30411507288.977158</c:v>
                </c:pt>
                <c:pt idx="7">
                  <c:v>30910459424.031773</c:v>
                </c:pt>
                <c:pt idx="8">
                  <c:v>37367923292.97821</c:v>
                </c:pt>
                <c:pt idx="9">
                  <c:v>38426277966.1017</c:v>
                </c:pt>
                <c:pt idx="10">
                  <c:v>36318069152.542374</c:v>
                </c:pt>
                <c:pt idx="11">
                  <c:v>37528415302.663445</c:v>
                </c:pt>
                <c:pt idx="12">
                  <c:v>36775772978.208229</c:v>
                </c:pt>
                <c:pt idx="13">
                  <c:v>36775772978.208229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'Evolution consommation'!$L$1:$M$1</c:f>
              <c:strCache>
                <c:ptCount val="1"/>
                <c:pt idx="0">
                  <c:v>Glyphosate 0,2µg/l + AMPA 0,4µg/l + Metconazole 0,2µg/l + Isoproturon 0,1µg/l</c:v>
                </c:pt>
              </c:strCache>
            </c:strRef>
          </c:tx>
          <c:spPr>
            <a:ln w="12700"/>
          </c:spPr>
          <c:errBars>
            <c:errDir val="y"/>
            <c:errBarType val="plus"/>
            <c:errValType val="cust"/>
            <c:noEndCap val="0"/>
            <c:plus>
              <c:numRef>
                <c:f>'Evolution consommation'!$M$3:$M$16</c:f>
                <c:numCache>
                  <c:formatCode>General</c:formatCode>
                  <c:ptCount val="14"/>
                  <c:pt idx="0">
                    <c:v>262833283.00640079</c:v>
                  </c:pt>
                  <c:pt idx="1">
                    <c:v>233339661.83868986</c:v>
                  </c:pt>
                  <c:pt idx="2">
                    <c:v>259808468.96413594</c:v>
                  </c:pt>
                  <c:pt idx="3">
                    <c:v>517080996.04356009</c:v>
                  </c:pt>
                  <c:pt idx="4">
                    <c:v>677288812.09677875</c:v>
                  </c:pt>
                  <c:pt idx="5">
                    <c:v>775963691.1162101</c:v>
                  </c:pt>
                  <c:pt idx="6">
                    <c:v>282949641.0490182</c:v>
                  </c:pt>
                  <c:pt idx="7">
                    <c:v>381288409.77498358</c:v>
                  </c:pt>
                  <c:pt idx="8">
                    <c:v>1125507323.6086977</c:v>
                  </c:pt>
                  <c:pt idx="9">
                    <c:v>1773565397.8523688</c:v>
                  </c:pt>
                  <c:pt idx="10">
                    <c:v>715688019.99139798</c:v>
                  </c:pt>
                  <c:pt idx="11">
                    <c:v>450715488.19869572</c:v>
                  </c:pt>
                  <c:pt idx="12">
                    <c:v>576765116.43286228</c:v>
                  </c:pt>
                  <c:pt idx="13">
                    <c:v>576765116.43286228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'Evolution consommation'!$A$3:$A$16</c:f>
              <c:strCache>
                <c:ptCount val="14"/>
                <c:pt idx="0">
                  <c:v>J1</c:v>
                </c:pt>
                <c:pt idx="1">
                  <c:v>J2</c:v>
                </c:pt>
                <c:pt idx="2">
                  <c:v>J3</c:v>
                </c:pt>
                <c:pt idx="3">
                  <c:v>J4</c:v>
                </c:pt>
                <c:pt idx="4">
                  <c:v>J5</c:v>
                </c:pt>
                <c:pt idx="5">
                  <c:v>J6</c:v>
                </c:pt>
                <c:pt idx="6">
                  <c:v>J7</c:v>
                </c:pt>
                <c:pt idx="7">
                  <c:v>J8</c:v>
                </c:pt>
                <c:pt idx="8">
                  <c:v>J9</c:v>
                </c:pt>
                <c:pt idx="9">
                  <c:v>J10</c:v>
                </c:pt>
                <c:pt idx="10">
                  <c:v>J11</c:v>
                </c:pt>
                <c:pt idx="11">
                  <c:v>J12</c:v>
                </c:pt>
                <c:pt idx="12">
                  <c:v>J13</c:v>
                </c:pt>
                <c:pt idx="13">
                  <c:v>J14</c:v>
                </c:pt>
              </c:strCache>
            </c:strRef>
          </c:cat>
          <c:val>
            <c:numRef>
              <c:f>'Evolution consommation'!$L$3:$L$16</c:f>
              <c:numCache>
                <c:formatCode>0</c:formatCode>
                <c:ptCount val="14"/>
                <c:pt idx="0">
                  <c:v>23126181652.767242</c:v>
                </c:pt>
                <c:pt idx="1">
                  <c:v>22938726186.504925</c:v>
                </c:pt>
                <c:pt idx="2">
                  <c:v>22847526914.329037</c:v>
                </c:pt>
                <c:pt idx="3">
                  <c:v>22850422198.635326</c:v>
                </c:pt>
                <c:pt idx="4">
                  <c:v>29930195511.420055</c:v>
                </c:pt>
                <c:pt idx="5">
                  <c:v>29927312651.439915</c:v>
                </c:pt>
                <c:pt idx="6">
                  <c:v>29683699543.197613</c:v>
                </c:pt>
                <c:pt idx="7">
                  <c:v>30042066494.538227</c:v>
                </c:pt>
                <c:pt idx="8">
                  <c:v>36640113123.486687</c:v>
                </c:pt>
                <c:pt idx="9">
                  <c:v>37390217142.857147</c:v>
                </c:pt>
                <c:pt idx="10">
                  <c:v>36325795641.646492</c:v>
                </c:pt>
                <c:pt idx="11">
                  <c:v>36337322615.012108</c:v>
                </c:pt>
                <c:pt idx="12">
                  <c:v>36338494140.435844</c:v>
                </c:pt>
                <c:pt idx="13">
                  <c:v>36338494140.435844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34848"/>
        <c:axId val="171936384"/>
      </c:lineChart>
      <c:catAx>
        <c:axId val="17193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71936384"/>
        <c:crosses val="autoZero"/>
        <c:auto val="1"/>
        <c:lblAlgn val="ctr"/>
        <c:lblOffset val="100"/>
        <c:noMultiLvlLbl val="0"/>
      </c:catAx>
      <c:valAx>
        <c:axId val="1719363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fr-FR" sz="900" b="1" i="0" baseline="0">
                    <a:effectLst/>
                    <a:latin typeface="+mn-lt"/>
                  </a:rPr>
                  <a:t>Volume de cellules phytoplanctoniques consommées par individu</a:t>
                </a:r>
                <a:endParaRPr lang="fr-FR" sz="900">
                  <a:effectLst/>
                  <a:latin typeface="+mn-lt"/>
                </a:endParaRPr>
              </a:p>
              <a:p>
                <a:pPr>
                  <a:defRPr sz="900"/>
                </a:pPr>
                <a:r>
                  <a:rPr lang="fr-FR" sz="900" b="1" i="0" baseline="0">
                    <a:effectLst/>
                    <a:latin typeface="+mn-lt"/>
                  </a:rPr>
                  <a:t>(µm</a:t>
                </a:r>
                <a:r>
                  <a:rPr lang="fr-FR" sz="900" b="1" i="0" baseline="30000">
                    <a:effectLst/>
                    <a:latin typeface="+mn-lt"/>
                  </a:rPr>
                  <a:t>3</a:t>
                </a:r>
                <a:r>
                  <a:rPr lang="fr-FR" sz="900" b="1" i="0" baseline="0">
                    <a:effectLst/>
                    <a:latin typeface="+mn-lt"/>
                  </a:rPr>
                  <a:t>)</a:t>
                </a:r>
                <a:endParaRPr lang="fr-FR" sz="90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"/>
              <c:y val="0.1514815761038521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71934848"/>
        <c:crosses val="autoZero"/>
        <c:crossBetween val="midCat"/>
        <c:dispUnits>
          <c:builtInUnit val="m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69291522658185034"/>
          <c:y val="0.33274207633596092"/>
          <c:w val="0.30708480680509265"/>
          <c:h val="0.51748704916813171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0.31853</cdr:x>
      <cdr:y>0.05437</cdr:y>
    </cdr:from>
    <cdr:to>
      <cdr:x>0.62681</cdr:x>
      <cdr:y>0.1844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552825" y="219075"/>
          <a:ext cx="34385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06B7-CEB1-49E3-9585-5774D15EF0CD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FD528-4643-46B9-85E9-EE53860CB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7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3EEC-4057-401F-BE33-27AEE1B46C3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67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A3EEC-4057-401F-BE33-27AEE1B46C3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D528-4643-46B9-85E9-EE53860CBD8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8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04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94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42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94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3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9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84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69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0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2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98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7F27-599F-4602-8733-CDDCB1F481D9}" type="datetimeFigureOut">
              <a:rPr lang="fr-FR" smtClean="0"/>
              <a:t>09/09/2013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816A-851F-4D54-AC90-CEBFD4679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30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259632" y="2204864"/>
            <a:ext cx="6407150" cy="2376487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Projet Traces</a:t>
            </a:r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1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ravail de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echerche et d’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mélioration des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onnaissances sur les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spèces </a:t>
            </a: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  <a:t>ensibles </a:t>
            </a:r>
            <a:br>
              <a:rPr lang="fr-FR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fr-F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038" y="0"/>
            <a:ext cx="21129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33500" y="1916113"/>
            <a:ext cx="619283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+mj-lt"/>
            </a:endParaRPr>
          </a:p>
        </p:txBody>
      </p:sp>
      <p:pic>
        <p:nvPicPr>
          <p:cNvPr id="14338" name="Picture 2" descr="http://www.adria.tm.fr/vars/images/LOGO/logo-P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733168"/>
            <a:ext cx="2267744" cy="1124832"/>
          </a:xfrm>
          <a:prstGeom prst="rect">
            <a:avLst/>
          </a:prstGeom>
          <a:noFill/>
        </p:spPr>
      </p:pic>
      <p:pic>
        <p:nvPicPr>
          <p:cNvPr id="14342" name="Picture 6" descr="http://www-iuem.univ-brest.fr/UMR6539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7022" y="5528642"/>
            <a:ext cx="2190750" cy="1428750"/>
          </a:xfrm>
          <a:prstGeom prst="rect">
            <a:avLst/>
          </a:prstGeom>
          <a:noFill/>
        </p:spPr>
      </p:pic>
      <p:sp>
        <p:nvSpPr>
          <p:cNvPr id="14344" name="AutoShape 8" descr="data:image/jpeg;base64,/9j/4AAQSkZJRgABAQAAAQABAAD/2wCEAAkGBhQSEBQQEhQUFBUUFRIYFhYUFxoVEhUWFxAWFhUVGBIXIiggFxojGRQTHy8gJCcpLC0sFSAxNTAqNiYrLCkBCQoKDgwOGg8PGjQlHCQqKjAvNSoqNSktKi4tLSovLS4tKiw1MDYsLCosNS0pKSwtLiwtLC8sKS01LCksLywsLP/AABEIAGICAwMBIgACEQEDEQH/xAAcAAEAAgIDAQAAAAAAAAAAAAAABQcBBgMECAL/xABHEAABAwEEBwIKBgcIAwAAAAABAAIDEQQSIVEFBgcTMUGRIjUVMjNhcXN0gbKzQnKhscHRCBQjUlOCkhc0VGKjtNLwJaLh/8QAGwEBAAIDAQEAAAAAAAAAAAAAAAEDAgQFBgf/xAA7EQACAQEDCAcFCAMBAQAAAAAAAQIDBBExBRIUFiFRU+EGMkFxkZKxMzRhctETIjWBgqHB8CMkwrIV/9oADAMBAAIRAxEAPwC8UREAREQBERAEREAREQBERAEREAREQHXtc5bShaDiTe4FrRiL3BvEYlarLpiVjwXBzPGcQCXMcXjsnEkXeGAOdFuLmgggioPEHgR6FE6W0M1zHFt5taOddxqGMIaAzgeQoKIDWjpuTHEXrpF4Vae0bzjQUF6vOi79m1qfXtUoXs8YVuspR2LaEnhyUC8UOPHnhTHmKL5QG6WXWeNwq4FvZLj9IAB10VIxqcMKc1KQ2lr/ABXA+g1phWnRVuuQzu41Nal1edTzrxqgLCbbmF128K1cKHA9nxsDksz2xjG33OAApj6eCrz9YdwqTgW440B4gV4L4vICxo7Wx2Ac00pwI5io6hcbdKREV3jKVIxcBiOPH0haA+WopQVrWow5AAUGGfLmsRSUNaA4EY4jEUr6QgLB8JRfxY/62/muRlpYeDmn0EFaDaYWgGgc0igoaOa5wHbIeMMsMeK6tEBZqKt4rU9vivc30OI+5Sdk1pmZ4xEg/wA2B/qH41QG6oujozTDJx2cHDi08R+Y867yAIiIAiIgCIiAIiIAiIgCIiAIiIAiIgCIiAIiIAiIgCIiAIiIAiIgCIiAIiIAiIgCIiAIiIAiIgCIiAIiIAiIgCIiAIiIAovTFuZd3bqdp1CH3mAtbQuo4cOVDwXPpDSAj5tBuudR1QDTAC9wHaLVqWkbWfE7QuNoQSJGlzzedR54YHD6qA6NokLnF5rVxLsceJPPnzHuXEvp4x5e7gfOvlAEREAREQBERAZqsIiAIiIDls9ocxwe00I4H/vJb5orSAmiDxgeDhk4cfz96r5SGiNMOgcaC811Kt4e8HkUBvqLp6O0oycEsJqKVBwIqu4gCIiAIiIAiIgCIiAIiIAiIgCIiAIiIAiIgCIiAIiIAiIgCIiAIiIAiIgCIiAxVKqD3hzPVN4cz1XjNbIcJ+bkbWjPeTlUqoPeHM9U3hzPVNbIcJ+bkNGe8nKpVQe8OZ6pvDmeqa2Q4T83IaM95OVSqg94cz1TeHM9U1shwn5uQ0Z7ycqlVB7w5nqm8OZ6prZDhPzchoz3k5VKqD3hzPVN4cz1TWyHCfm5DRnvJyqVUHvDmeqbw5nqmtkOE/NyGjPeTlVwWu0hrTiASQ0Xqhpc7ACoH3KJ3hzPVdWac+NVwABdUdpp5CvM8jgrqXSaNV3Kk/HkQ7Pd2n3bZySa32sc8NrhNEY4xiafRrhXjw9KhZW8HtAHjPNw1a3tUZVh8Whz5OXadCRW7xADaxmhq7F1Wf8Afy607QSeBxpj2HXWDHzY/guvSypCo9i/fu8Nm3bdgyp02jouCwvt45kmpFcfsx51C+QF1FJPaVhKLkigLuArU0w49Peu7Z9FOJa4+LexDgQ6gOXnWpaLfQs6vqSSM4wcsCOoi2KPRjAQeOLjjQ1JpxPuULbqXyG0oMBQ1wHp51WnYcsUrbUcKUXsV9/Zj/WZTpOCvZ1lyw2Vz/FFcQKClamtABz4HolngL3Box/LnxU9Y4RGxt8gGte1SoNKYFZZSyrSsKV+2T7E9veRCm5nBDqq92NaAPoQ4XTdHFw4+5S7dU4f85/m/ILjEhzPVZ3hzPVcPWyHCfjyLtGe87LdWrOPoV9LnfmsnVyz/wAP/wBnfmurvDmeqbw5nqmtkOE/NyGjPedg6s2f9w/1O/NcbtVYMnD+Y/iuPeHM9U3hzPVNbIcJ+bkNGe8kdH6KjhrcBxpUk1JpwXbqoPeHM9U3hzPVNbIcJ+bkNGe8nKpVQe8OZ6pvDmeqa2Q4T83IaM95OVSqg94cz1TeHM9U1shwn5uQ0Z7ycqlVB7w5nqm8OZ6prZDhPzchoz3k5VKqD3hzPVN4cz1TWyHCfm5DRnvJyqVUHvDmeqbw5nqmtkOE/NyGjPeTlUqoPeHM9U3hzPVNbIcJ+bkNGe8nKpVQe8OZ6pvDmeqa2Q4T83IaM95OVSqg94cz1TeHM9U1shwn5uQ0Z7ycqlVB7w5nqm8OZ6prZDhPzchoz3k5VKqD3hzPVN4cz1TWyHCfm5DRnvJyqVUHvDmeqbw5nqmtkOE/NyGjPeTlUqoPeHM9U3hzPVNbIcJ+bkNGe8nKpVQe8OZ6pvDmeqa2Q4T83IaM95OVSqg94cz1TeHM9U1shwn5uQ0Z7ycqlVB7w5nqm8OZ6prZDhPzchoz3k5VZUFfOZ6ostaocJ+PIaO958oiLwTNwIiIAiIgCIiAIiIAiIgCwSsrDlKV7B8Se8cBwrxPGi64F51RTF3Fpuuus5EHjjUYZrmdmBWgJwwdU4DsnzV45LilbxBIOAYL4oTXF1HjjUZcwunZ/u7P7/b7ntaWOwrkcDszSoDn9sXHAuwZiMBliutamkC6aiga0XxeFXYmj/Mu6531rpJONHsusGfKtK5rjs9lLrrjh4zqtPZJdwq0+ZdqhaI0V9pPBYfu7l2Y5y2Ju5lTV+xEcIa8AQHOpVvabQccOORXZs2ib1HHAGpq0+igukYc1JwWRraUAqBSow48cBhxXOqbV0hqP7tDYt7/ADXpdjuwJjQXacMNmDQMASK40AOPE4ZrWtddfm6OdE10Lpd6157Lw2l0tHMGvjLa1UW3Pytk9XN8bFoZKpRtttjCvtTv+HY32YbTOo82Ow2nVLaS23zPgbA+Mtic+peH1o5raBoAx7X2KWGjXFx5kNBI8V1XCoGOFfyVY7Fe8JPZ5PnRK5Lfb2QRumlcGMYKuca0ArSuGPMLq2ut/wDKtMqNkj1lH47fXwaK4x+0jfI1HX/TR0dZA6E/tpSI2OIBuYFz3jDE0oBXmRkqVa2a1zAftJ5XnCtZHuNK8/NX0UW+7WtZ7Na47O2zytkLHyF1A4UBa0DxgMioXZfpeCzW4y2h7Y27mRoc4E9ovjoMAeQcu5YHVpWKVpnBuq73tW13YLfd2/uVSucrlgbdsm1etVmtE/6xHLE3dNDQ7xCTICaUJbUBv2qz1HaG1ggtYc6zyNkDCA4gEUJFQO0ByTTOsNnsga60SCMPJDSQTUgVI7IPJeHt1WvbLS3KF03dsSd+xbsfibcEoxxJFFF6G1ns1rLm2eVspYAXBocKAkgeMBkV05tfbC2YWc2hpkLgyjQ54DiaAF7QWg1w4rVVkruTgoO9Yq53rvJzlvNgRFr+nte7HY3XJpe2OMbAXvHpDcG+8hYUqNStLNpxbfwV5LaWJsCLTbFta0fI66ZHx15yRkN/qbUD30W3wzNe0PY4Oa4AhzSC0g8CCMCFnXstaz+1g496IUk8D7RFr9r1+sMUjopLSxr2OLXNLX1DgaEYNzWFKhUqu6nFvuV/oS2libAijhrFZ/1cWvfMEBrSRxutOJGF6hJqCKUrgoeHado5z7gtIHncyRrP63NAHpKshY7RO/Npt3Y3J7CM6K7TaUXyyQEBwIIIqCDUEEVBB5ii1u2bSdHxPLHWhpIwNxr5Gg/XY0g+4rClZ6tZtU4NtbleS5JYmzIulorTMNpZvIJGyNrQlp4HJzTi0+YgLuqucJQbjJXNbyU7wiLVtL7S7DZ3mN0pe4GhETTJQ5Fw7NfNVW0bPVrvNpRcn8FeQ5JYm0otU0XtQsE7gwSmNxwAmaYwf5/FHvK2tK1mq0HdVi4v4q4KSeARFr1r1/sET3RyWljXsc5rgQ+oc00IwbyIKxpUKlZ3U4t9yv8AQNpYmwoo+36fs8EInllYyNwBa4nxqiouji40xoBVfGgtY4LYxz7O++1jrruy5tDSvBwHJT9hVzHUzXmrtu2eIvWBJoiKkkIiIAiIgCIiAIiIAiIgCIiALKwsq1YEGEUt4PZkepTwezI9SvR6r2zfHxf0KNIiRKKW8HsyPUp4PZkepUar2zfHxf0GkRIlFLeD2ZHqU8HsyPUpqvbN8fF/QaREiUUt4PZkepTwezI9Smq9s3x8X9BpESJRS3g9mR6lPB7Mj1Kar2zfHxf0GkRIlFLeD2ZHqU8HsyPUpqvbN8fF/QaREiV8O/8AmRx4/ZRTPg9mR6lY8HMy+1ZR6MWxO++Pi/oNIiQxOeZOI4Aef00K46HDiMCf3m1d9pofQpw6MZ5+XP8ABBoxmXQn7VfHo7a49sfF+l31Mft4kLHZwMQKdmmGApWp7PAYrmUt4PZkepTwezI9Sqp9G7dN3ylF/m/oSq8ERKKW8HsyPUp4PZkepVeq9s3x8X9CdIiRKqLbl5Wyerm+NivPwezI9SqV/SBgDZrGB/Dn+ONdPJWQrTY7VGtUauV+DfamtxhUrRlG5EPsV7wk9nk+dErW1q0S61WKazMLWukZdBdW6DeBxoCeWSqnYr3hJ7PJ86JXYuX0gqOnlBTjilF+BZRV8LjzvrbqLNo9sbpXxPEhcBuy40ugE1vNGa6eq2rElvnMETmNcGOfV9Q2gc0EdkE17QVibcvJWX683wMUDsX7xf7PL82JeloZQrTyW7U+vc+zc2sChwWfmm/7OtT5dHxzMlfG8yPa4bsuIADKY3gFA7cvIWX1snywrNVZbcvIWX1snywvKZMtE7TlSFWpi2//ACzYqJRhcis9Fafks8VoiiNDaGsY5wNHBrXEkCn71aeiqn9BbOreJYJzZ3NY2WFxvOY14aJGkndl14UA4Ur5l1tmVibLpSAOFQ2++hzZG5zejrp9y9Br0GWsqysNX7OlFXyV7b8F6FNKnnK9mpbS9anWKyfszSaZxZGebRSr3jzgUA87gqo1J1LfpKV9XlkbKGSQi84ucTQAE4uNHEknlzqpvbXbC62xRco4Afe+R1T0YzoulqJtDZo6GSIwOkMkl+8HhuFxrQKEHIn3pk+z1rPkzPssb6s9vZv+O5fuJtOf3sDn122XGxQfrMUplY0gSBzQ17bxADgRgRUgHhSo48ubZDrU6K0ixPcTFNW4DwZKAThkHAEEZ089ezrBtdjtNlms36s9u9Y5ocZAQ0ngaXcaGhWg6EtJjtUEg4smhd0laVt0KFptVinSty+9tuw3bHs3MxbjGScT06vOWvg/8na/XP8AwXo4rzjr53na/XO/BcHor7xP5f5RdaMEd/Qmg7ZpSOOCK62GyNLQXuIjDnvc8nAEl5vchgAOFcYnWbVeawyiKcNq4XmuYascK0qCQDgeII+8K6NllmazRUBaMX717vO4zObXo1o9y1jbm3CyHnW0D3UiXUsuVqk8pOypJQvkvjer23+b9SuVNZmd2mlaK09bJrO3RMBLmySdkA0ddIq6O8cBHWrj7+VQuzrDs0tVjg/WJN29gpf3biSypoCQ5oqKkCorxUlsXhB0g9xGLbPIR5iZI2k9CR71aOvTQdGWuv8AAlPRtR9oUW3KcrHbo0KMUotpy2bW5P6CMM6N7KW2d6ddZdIQkGjJXNikHIte66CRm1xB9xzK9DLy3YDSaM5SR/GF6kK53SqlFVadRYtO/wDK76mdnexorja/ra6CNljhcWvmaXSOGDhFW6Gg8rxDq+ZpHNafqJs3NvY6Z8hiiDi1t1oc97gBWlcA0VGOOPoXS2mWwyaUtFfoFjB5g2No++8fep3VPaoyxWSOzGzueWX6uEgaCXSOdwLT+9T3Lq0rPaLNk2EbGv8AJK5t7O1X9u7YittSm87AidfNn7tH3JGv3sUhLQ4i65rqVuuAwNQCQRkcM9u2Oa1ukD7DK4u3bb8JPG4CA6OuQJaR5iRwAUBrrtMZb7L+rizujN9jw4vDgLteQA4glROzK0FmlbNT6RkYfQ6F/wCNOizq0K9pyZNWyP8Akim+zs2p7PAJqM/u4HoMrzZrh3ha/aZ/nOXpMrzZrh3ha/aZ/nOXH6K+2qdy9S20YI7ZitelJI2QxvkEEMMTRUBkbWxtaSXOIaC5zXHjU8OStLZZq3PY4Z47Qy4XStc3tNcCN2BWrSea5tk1hbHouJwGMrpXuOZ3jmDo1jVuK18sZVlPPscIpQTu+Ox/X4E06eEniERF5gvCIiAIiIAiIgCIiAIiIAiIgCysLKtWBBPIiL7ScoIiIAiIgCIiAIiIAiIgCIiAIiIAiIgCIiAKkP0hvL2P1c/xxq71SH6Q3l7H6uf441iyUQexXvCT2eT50SuxUnsV7wk9nk+dErsXzXpJ76+5G/Q6pV+3LyVl+vN8DFA7F+8X+zy/NiU9ty8lZfrzfAxQOxfvF/s8vzYl2rL+BS7perKpe1LuVZbcvIWX1snywrNVZbcvIWX1snywvN5D9/p979GX1eozUdkvesX1J/lFX2qE2S96xfUn+UVfa3+k/vi+VerMKHVKV212Qtt0UvKSAD3skfUdHt6rm2VasWO2Qzi0R35I5G07b29hzMMGOH0mvW9bRdUjbrLdjpvoiXx1wDqijmV5XhT3tCpLRmlbTo+0F0d6KVtWvY9vEVxa9juIwH3hdjJ9SVtyb9hRnm1I7MbsHsw7GthVNZs72thdn9l2jv8AD/6kv/NfTNmOjgQRZ8QQR+0l4g1H01X/APbba7tNzZ650kp/Tf8AxXc1C13tVs0oxs8hLN3N+zYLsYNyoN0cThxcTxXNqWDKtOnOpUqtKKb67d9xZn027ki3SvOOvnedr9c78F6OXnHXzvO1+uf+CdFfeJ/L/KFfBFzbM+6rL9WT58i1Tbn4tk9No+6JbXsz7qsv1ZPnyLVNufi2T02j7olTYfxp/PP/AKJl7LwIjYn/AH+X2d/zolZ2vHdtr9nl+Aqsdif9/l9nf86JWdrx3ba/Z5fgKzyz+Kw/R6kU/Znnaw+Vj9Yz4wvUpXlqw+Vj9Yz4wvUpW10r61L9X8GNn7Tz3tMshj0paa/Tcx484dG0/feHuW6bPNS7Ba7BHLLDfkDpGyHeSDEPJGDXADsFnJd/atqU+1MZaoG3pYgWuYPGfHUkXRzc0k4cw48wAav1b1ttNge4wuABwfG8VYSM24EOGYIK36UqmUMmwjZp5tSN19zuwV1zu7HijF3QntWwub+y7R3+H/1Jf+a7Ojtn1hglZNFBdew1a7eSGhoRwc4g4E8VXEu2y1ltGxWdpzo932FyntlGs9otlotRtEjpKMiLRgGM7bgQ1owHEec0XFtFhypRoTq1qrzUsM9u+/YWKUG7kiyivNmuHeFr9pn+c5ekyvNmuHeFr9pn+c5XdFfbVO5eotGCLr2Y902b0S/7iRbStW2Y902b0S/7iRbSvO5Q97q/PL1ZdDqoIiLSMgiIgCIiAIiIAiIgCIiAIiIAsrCyrVgQTyIi+0nKCIiAIiIAiIgCIiAIiIAiIgCIiAIiIAiIgCpD9Iby9j9XP8caIoZKIPYp3hJ7PJ86JXasovnfSFf7j7kbtHqlXbdPJWT1k3wMUBsV7xf7PL82JEXXs34K+6Xqyt+0LvVZbc/IWX1snywiLz+RV/vU+9+jLqvVZqOyTvWL6k/yir8RFu9JPe18q9WYUeqKLXdedFwyWRz5Io3ub4rnsa5zfQ4ioRFx7E82vBrei2WBS+hrHG61BrmMLb3AtBHHIq/9F6OihiaIo44wQKiNjWA4cw0Ii9F0ik/uK/YUUTtLzjr73na/XP8AwWEVfRn28/l/lE18EXRsy7psv1ZPnyLU9uvi2T02j7okRU2L8YfzT/6Jl7MiNiX9/l9mf86JWfrx3bbPZ5fgKIs8rficf0eop9Q86WHysfrGfGF6nIRFs9J+tS/V/BjQ7RRaPtO0VCYBKYojIT45Y0v4fv0qiLg5LbVqhdvLanVK81G0dFJaWtkjjeK8Hsa4dCFe8NkZGAyNjWNHBrGhrR/KMERdXpFJurFdlxXRwPteatce8bX7TaPnORFb0Z9rU7l6ivgi7dmHdNm9Ev8AuJFtCyi4FvX+1V+aXqy6PVRhFlFp3IyMIsolyBhFlEuQMIsolyBhFlEuQMIsolyBhFlEuQMgLCIrUlcQf//Z"/>
          <p:cNvSpPr>
            <a:spLocks noChangeAspect="1" noChangeArrowheads="1"/>
          </p:cNvSpPr>
          <p:nvPr/>
        </p:nvSpPr>
        <p:spPr bwMode="auto">
          <a:xfrm>
            <a:off x="155575" y="-441325"/>
            <a:ext cx="4905375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pic>
        <p:nvPicPr>
          <p:cNvPr id="14346" name="Picture 10" descr="http://wordpress-prod.cemagref.fr/allenvinew/wp-content/uploads/2010/10/Logoifremersit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1610" y="6062631"/>
            <a:ext cx="2440630" cy="462713"/>
          </a:xfrm>
          <a:prstGeom prst="rect">
            <a:avLst/>
          </a:prstGeom>
          <a:noFill/>
        </p:spPr>
      </p:pic>
      <p:pic>
        <p:nvPicPr>
          <p:cNvPr id="14348" name="Picture 12" descr="http://www.satin-baking.fr/logos/laberca-transp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5934622"/>
            <a:ext cx="1974197" cy="591089"/>
          </a:xfrm>
          <a:prstGeom prst="rect">
            <a:avLst/>
          </a:prstGeom>
          <a:noFill/>
        </p:spPr>
      </p:pic>
      <p:pic>
        <p:nvPicPr>
          <p:cNvPr id="13" name="Picture 3" descr="C:\Documents and Settings\bpetton\Bureau\Photo de Gilbert\IMGP0010.ti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2105" y="0"/>
            <a:ext cx="2281007" cy="163977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813608" y="4869160"/>
            <a:ext cx="525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j-lt"/>
              </a:rPr>
              <a:t>René Robert, Pierre Boudry, Charlotte </a:t>
            </a:r>
            <a:r>
              <a:rPr lang="fr-FR" sz="1600" dirty="0" err="1" smtClean="0">
                <a:latin typeface="+mj-lt"/>
              </a:rPr>
              <a:t>Corporeau</a:t>
            </a:r>
            <a:r>
              <a:rPr lang="fr-FR" sz="1600" dirty="0" smtClean="0">
                <a:latin typeface="+mj-lt"/>
              </a:rPr>
              <a:t>, Bruno </a:t>
            </a:r>
            <a:r>
              <a:rPr lang="fr-FR" sz="1600" dirty="0" err="1" smtClean="0">
                <a:latin typeface="+mj-lt"/>
              </a:rPr>
              <a:t>Petton</a:t>
            </a:r>
            <a:r>
              <a:rPr lang="fr-FR" sz="1600" dirty="0" smtClean="0">
                <a:latin typeface="+mj-lt"/>
              </a:rPr>
              <a:t>, </a:t>
            </a:r>
            <a:r>
              <a:rPr lang="fr-FR" sz="1600" dirty="0" err="1" smtClean="0">
                <a:latin typeface="+mj-lt"/>
              </a:rPr>
              <a:t>Yanouk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Epelboin</a:t>
            </a:r>
            <a:r>
              <a:rPr lang="fr-FR" sz="1600" dirty="0" smtClean="0">
                <a:latin typeface="+mj-lt"/>
              </a:rPr>
              <a:t>*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25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partie d’expérience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Données </a:t>
            </a:r>
            <a:r>
              <a:rPr lang="fr-FR" dirty="0" err="1" smtClean="0"/>
              <a:t>bactério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Données mortalité sur le terrain</a:t>
            </a:r>
          </a:p>
          <a:p>
            <a:r>
              <a:rPr lang="fr-FR" dirty="0"/>
              <a:t> </a:t>
            </a:r>
            <a:r>
              <a:rPr lang="fr-FR" dirty="0" smtClean="0"/>
              <a:t>Données kinases/</a:t>
            </a:r>
            <a:r>
              <a:rPr lang="fr-FR" dirty="0" err="1" smtClean="0"/>
              <a:t>AMPk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Pesticides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1573213"/>
            <a:ext cx="10445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938" y="5229225"/>
            <a:ext cx="6492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436938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3336925" y="1685925"/>
            <a:ext cx="49593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dirty="0">
                <a:latin typeface="Tw Cen MT" pitchFamily="34" charset="0"/>
              </a:rPr>
              <a:t>- Herbicide non sélectif (herbicide total)</a:t>
            </a:r>
          </a:p>
          <a:p>
            <a:r>
              <a:rPr lang="fr-FR" sz="1500" dirty="0">
                <a:latin typeface="Tw Cen MT" pitchFamily="34" charset="0"/>
              </a:rPr>
              <a:t>- Usage massif : </a:t>
            </a:r>
            <a:r>
              <a:rPr lang="fr-FR" sz="1500" dirty="0" smtClean="0">
                <a:latin typeface="Tw Cen MT" pitchFamily="34" charset="0"/>
              </a:rPr>
              <a:t>agricole </a:t>
            </a:r>
            <a:r>
              <a:rPr lang="fr-FR" sz="1500" dirty="0">
                <a:latin typeface="Tw Cen MT" pitchFamily="34" charset="0"/>
              </a:rPr>
              <a:t>et non agricole (jardinage, désherbage de voirie…)</a:t>
            </a:r>
          </a:p>
          <a:p>
            <a:r>
              <a:rPr lang="fr-FR" sz="1500" dirty="0">
                <a:latin typeface="Tw Cen MT" pitchFamily="34" charset="0"/>
              </a:rPr>
              <a:t>- Soluble dans les sols alcalins ou riches en phosphates </a:t>
            </a:r>
          </a:p>
          <a:p>
            <a:r>
              <a:rPr lang="fr-FR" sz="1500" dirty="0">
                <a:latin typeface="Tw Cen MT" pitchFamily="34" charset="0"/>
              </a:rPr>
              <a:t>- Interfère dans la synthèse d’acides aminés aromatiques (phénylalanine, tyrosine </a:t>
            </a:r>
            <a:r>
              <a:rPr lang="fr-FR" sz="1500" dirty="0" smtClean="0">
                <a:latin typeface="Tw Cen MT" pitchFamily="34" charset="0"/>
              </a:rPr>
              <a:t>et </a:t>
            </a:r>
            <a:r>
              <a:rPr lang="fr-FR" sz="1500" dirty="0">
                <a:latin typeface="Tw Cen MT" pitchFamily="34" charset="0"/>
              </a:rPr>
              <a:t>tryptophane)</a:t>
            </a:r>
          </a:p>
        </p:txBody>
      </p:sp>
      <p:sp>
        <p:nvSpPr>
          <p:cNvPr id="6" name="Ellipse 5"/>
          <p:cNvSpPr/>
          <p:nvPr/>
        </p:nvSpPr>
        <p:spPr>
          <a:xfrm>
            <a:off x="179388" y="1916113"/>
            <a:ext cx="1800225" cy="847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</a:rPr>
              <a:t>Glyphosate / AMPA</a:t>
            </a:r>
          </a:p>
        </p:txBody>
      </p:sp>
      <p:sp>
        <p:nvSpPr>
          <p:cNvPr id="10" name="Ellipse 9"/>
          <p:cNvSpPr/>
          <p:nvPr/>
        </p:nvSpPr>
        <p:spPr>
          <a:xfrm>
            <a:off x="182563" y="3716338"/>
            <a:ext cx="1725612" cy="823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Isoproturon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50825" y="5445125"/>
            <a:ext cx="1800225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chemeClr val="tx1"/>
                </a:solidFill>
              </a:rPr>
              <a:t>Metconazole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3336925" y="5538788"/>
            <a:ext cx="57038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dirty="0">
                <a:latin typeface="Tw Cen MT" pitchFamily="34" charset="0"/>
              </a:rPr>
              <a:t>- Fongicide</a:t>
            </a:r>
          </a:p>
          <a:p>
            <a:pPr>
              <a:buFontTx/>
              <a:buChar char="-"/>
            </a:pPr>
            <a:r>
              <a:rPr lang="fr-FR" sz="1500" dirty="0">
                <a:latin typeface="Tw Cen MT" pitchFamily="34" charset="0"/>
              </a:rPr>
              <a:t> Régulateur de croissance  (céréales et légumineuses)</a:t>
            </a:r>
          </a:p>
          <a:p>
            <a:pPr>
              <a:buFontTx/>
              <a:buChar char="-"/>
            </a:pPr>
            <a:r>
              <a:rPr lang="fr-FR" sz="1500" dirty="0">
                <a:latin typeface="Tw Cen MT" pitchFamily="34" charset="0"/>
              </a:rPr>
              <a:t> Usage agricole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3336925" y="3573463"/>
            <a:ext cx="4959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500" dirty="0">
                <a:latin typeface="Tw Cen MT" pitchFamily="34" charset="0"/>
              </a:rPr>
              <a:t>- Herbicide de la famille chimique des urées substituées</a:t>
            </a:r>
          </a:p>
          <a:p>
            <a:r>
              <a:rPr lang="fr-FR" sz="1500" dirty="0">
                <a:latin typeface="Tw Cen MT" pitchFamily="34" charset="0"/>
              </a:rPr>
              <a:t>- Usage agricole</a:t>
            </a:r>
          </a:p>
          <a:p>
            <a:r>
              <a:rPr lang="fr-FR" sz="1500" dirty="0">
                <a:latin typeface="Tw Cen MT" pitchFamily="34" charset="0"/>
              </a:rPr>
              <a:t>- Agit comme inhibiteur de la photosynthèse</a:t>
            </a:r>
          </a:p>
          <a:p>
            <a:r>
              <a:rPr lang="fr-FR" sz="1500" dirty="0">
                <a:latin typeface="Tw Cen MT" pitchFamily="34" charset="0"/>
              </a:rPr>
              <a:t>- Majoritairement utilisé sur les </a:t>
            </a:r>
            <a:r>
              <a:rPr lang="fr-FR" sz="1500" dirty="0" smtClean="0">
                <a:latin typeface="Tw Cen MT" pitchFamily="34" charset="0"/>
              </a:rPr>
              <a:t>cultures </a:t>
            </a:r>
            <a:r>
              <a:rPr lang="fr-FR" sz="1500" dirty="0">
                <a:latin typeface="Tw Cen MT" pitchFamily="34" charset="0"/>
              </a:rPr>
              <a:t>de blé et d’orge</a:t>
            </a:r>
          </a:p>
        </p:txBody>
      </p:sp>
    </p:spTree>
    <p:extLst>
      <p:ext uri="{BB962C8B-B14F-4D97-AF65-F5344CB8AC3E}">
        <p14:creationId xmlns:p14="http://schemas.microsoft.com/office/powerpoint/2010/main" val="13079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Conditions expérimentales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51920" y="5157192"/>
            <a:ext cx="4752528" cy="1296144"/>
          </a:xfrm>
          <a:prstGeom prst="round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514350" indent="-514350">
              <a:buSzPct val="90000"/>
              <a:buAutoNum type="arabicPeriod"/>
            </a:pPr>
            <a:r>
              <a:rPr lang="fr-FR" sz="2000" dirty="0" smtClean="0"/>
              <a:t>Protocole algues</a:t>
            </a:r>
          </a:p>
          <a:p>
            <a:pPr marL="514350" indent="-514350">
              <a:buSzPct val="90000"/>
              <a:buAutoNum type="arabicPeriod"/>
            </a:pPr>
            <a:r>
              <a:rPr lang="fr-FR" sz="2000" dirty="0" smtClean="0"/>
              <a:t>Protocole naissains</a:t>
            </a:r>
          </a:p>
          <a:p>
            <a:pPr marL="514350" indent="-514350">
              <a:buSzPct val="90000"/>
              <a:buAutoNum type="arabicPeriod"/>
            </a:pPr>
            <a:r>
              <a:rPr lang="fr-FR" sz="2000" dirty="0" smtClean="0"/>
              <a:t>Exposition sur le terrain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33238" r="46190" b="18762"/>
          <a:stretch>
            <a:fillRect/>
          </a:stretch>
        </p:blipFill>
        <p:spPr bwMode="auto">
          <a:xfrm>
            <a:off x="179512" y="1556792"/>
            <a:ext cx="3240360" cy="40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>
            <a:off x="3563888" y="3789040"/>
            <a:ext cx="2880320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10 conditions expérimentales d’exposition seule ou en mélange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497744" y="3969060"/>
            <a:ext cx="2592288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Exposition de 15 </a:t>
            </a:r>
            <a:r>
              <a:rPr lang="fr-FR" dirty="0" smtClean="0">
                <a:solidFill>
                  <a:schemeClr val="tx1"/>
                </a:solidFill>
              </a:rPr>
              <a:t>jours à 20°C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10" descr="C:\Users\yepelboi\Desktop\argenton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2736304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Phytoplancton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029676"/>
              </p:ext>
            </p:extLst>
          </p:nvPr>
        </p:nvGraphicFramePr>
        <p:xfrm>
          <a:off x="251520" y="2276872"/>
          <a:ext cx="864096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92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Phytoplancton(2)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053335"/>
              </p:ext>
            </p:extLst>
          </p:nvPr>
        </p:nvGraphicFramePr>
        <p:xfrm>
          <a:off x="467544" y="1700808"/>
          <a:ext cx="8139683" cy="435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4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expérimental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 </a:t>
            </a:r>
            <a:r>
              <a:rPr lang="fr-FR" sz="2000" dirty="0" smtClean="0"/>
              <a:t>10 conditions </a:t>
            </a:r>
            <a:r>
              <a:rPr lang="fr-FR" sz="2000" dirty="0" smtClean="0"/>
              <a:t>séparées sur </a:t>
            </a:r>
            <a:r>
              <a:rPr lang="fr-FR" sz="2000" dirty="0" smtClean="0"/>
              <a:t>2 fois 15 jours</a:t>
            </a:r>
            <a:endParaRPr lang="fr-FR" sz="2000" dirty="0"/>
          </a:p>
        </p:txBody>
      </p:sp>
      <p:pic>
        <p:nvPicPr>
          <p:cNvPr id="1026" name="Picture 2" descr="Q:\Projet Traces\Photos\2013-06-17 11.12.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11" y="4797152"/>
            <a:ext cx="2447933" cy="18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Projet Traces\Photos\P1050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10" y="2852936"/>
            <a:ext cx="2447933" cy="187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6017"/>
              </p:ext>
            </p:extLst>
          </p:nvPr>
        </p:nvGraphicFramePr>
        <p:xfrm>
          <a:off x="467544" y="2132856"/>
          <a:ext cx="2759968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/>
                <a:gridCol w="1247800"/>
              </a:tblGrid>
              <a:tr h="30057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Condition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Concentration</a:t>
                      </a:r>
                      <a:endParaRPr lang="fr-FR" sz="1600" dirty="0"/>
                    </a:p>
                  </a:txBody>
                  <a:tcPr/>
                </a:tc>
              </a:tr>
              <a:tr h="30057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Témoin (T)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0057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Metconazole</a:t>
                      </a:r>
                      <a:r>
                        <a:rPr lang="fr-FR" sz="1400" dirty="0" smtClean="0"/>
                        <a:t> (M)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0,2µg/l</a:t>
                      </a:r>
                      <a:endParaRPr lang="fr-FR" sz="1400" dirty="0"/>
                    </a:p>
                  </a:txBody>
                  <a:tcPr/>
                </a:tc>
              </a:tr>
              <a:tr h="30057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Isoproturon</a:t>
                      </a:r>
                      <a:r>
                        <a:rPr lang="fr-FR" sz="1400" dirty="0" smtClean="0"/>
                        <a:t> (I)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0,1µg/l</a:t>
                      </a:r>
                    </a:p>
                  </a:txBody>
                  <a:tcPr/>
                </a:tc>
              </a:tr>
              <a:tr h="30057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Metconazole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2µg/l+</a:t>
                      </a:r>
                      <a:endParaRPr lang="fr-FR" sz="1400" dirty="0"/>
                    </a:p>
                  </a:txBody>
                  <a:tcPr/>
                </a:tc>
              </a:tr>
              <a:tr h="30057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Isoproturon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1µg/l</a:t>
                      </a:r>
                      <a:endParaRPr lang="fr-FR" sz="1400" dirty="0"/>
                    </a:p>
                  </a:txBody>
                  <a:tcPr/>
                </a:tc>
              </a:tr>
              <a:tr h="300573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Metconazole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Isoproturon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0,2µg/l</a:t>
                      </a:r>
                    </a:p>
                    <a:p>
                      <a:r>
                        <a:rPr lang="fr-FR" sz="1400" dirty="0" smtClean="0"/>
                        <a:t>0,1µg/l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453258"/>
              </p:ext>
            </p:extLst>
          </p:nvPr>
        </p:nvGraphicFramePr>
        <p:xfrm>
          <a:off x="3563888" y="2132856"/>
          <a:ext cx="2592288" cy="3627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5109"/>
                <a:gridCol w="1387179"/>
              </a:tblGrid>
              <a:tr h="28803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Condition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Concentration</a:t>
                      </a:r>
                      <a:endParaRPr lang="fr-FR" sz="1600" dirty="0"/>
                    </a:p>
                  </a:txBody>
                  <a:tcPr/>
                </a:tc>
              </a:tr>
              <a:tr h="258892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Témoin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43148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Glyphosate (G)</a:t>
                      </a:r>
                      <a:endParaRPr lang="fr-FR" sz="1200" dirty="0" smtClean="0"/>
                    </a:p>
                    <a:p>
                      <a:r>
                        <a:rPr lang="fr-FR" sz="1200" dirty="0" smtClean="0"/>
                        <a:t>AMPA (A)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0,2µg/l</a:t>
                      </a:r>
                    </a:p>
                    <a:p>
                      <a:r>
                        <a:rPr lang="fr-FR" sz="1200" dirty="0" smtClean="0"/>
                        <a:t>0,4µg/l</a:t>
                      </a:r>
                      <a:endParaRPr lang="fr-FR" sz="1200" dirty="0"/>
                    </a:p>
                  </a:txBody>
                  <a:tcPr/>
                </a:tc>
              </a:tr>
              <a:tr h="43148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Glyphosate</a:t>
                      </a:r>
                    </a:p>
                    <a:p>
                      <a:r>
                        <a:rPr lang="fr-FR" sz="1200" dirty="0" smtClean="0"/>
                        <a:t>AMPA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2µg/l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4µg/l</a:t>
                      </a:r>
                      <a:endParaRPr lang="fr-FR" sz="1200" dirty="0"/>
                    </a:p>
                  </a:txBody>
                  <a:tcPr/>
                </a:tc>
              </a:tr>
              <a:tr h="60408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Glyphosate</a:t>
                      </a:r>
                    </a:p>
                    <a:p>
                      <a:r>
                        <a:rPr lang="fr-FR" sz="1200" dirty="0" smtClean="0"/>
                        <a:t>AMPA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Metconazole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0,2µg/l</a:t>
                      </a:r>
                    </a:p>
                    <a:p>
                      <a:r>
                        <a:rPr lang="fr-FR" sz="1200" dirty="0" smtClean="0"/>
                        <a:t>0,4µg/l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0,2µg/l</a:t>
                      </a:r>
                    </a:p>
                  </a:txBody>
                  <a:tcPr/>
                </a:tc>
              </a:tr>
              <a:tr h="60408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Glyphosate</a:t>
                      </a:r>
                    </a:p>
                    <a:p>
                      <a:r>
                        <a:rPr lang="fr-FR" sz="1200" dirty="0" smtClean="0"/>
                        <a:t>AMPA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 smtClean="0"/>
                        <a:t>Isoproturon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0,2µg/l</a:t>
                      </a:r>
                    </a:p>
                    <a:p>
                      <a:r>
                        <a:rPr lang="fr-FR" sz="1200" dirty="0" smtClean="0"/>
                        <a:t>0,4µg/l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0,1µg/l</a:t>
                      </a:r>
                    </a:p>
                  </a:txBody>
                  <a:tcPr/>
                </a:tc>
              </a:tr>
              <a:tr h="77667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Glyphosate</a:t>
                      </a:r>
                    </a:p>
                    <a:p>
                      <a:r>
                        <a:rPr lang="fr-FR" sz="1200" dirty="0" smtClean="0"/>
                        <a:t>AMPA</a:t>
                      </a:r>
                    </a:p>
                    <a:p>
                      <a:r>
                        <a:rPr lang="fr-FR" sz="1200" dirty="0" err="1" smtClean="0"/>
                        <a:t>Metconazole</a:t>
                      </a:r>
                      <a:endParaRPr lang="fr-FR" sz="1200" dirty="0" smtClean="0"/>
                    </a:p>
                    <a:p>
                      <a:r>
                        <a:rPr lang="fr-FR" sz="1200" dirty="0" err="1" smtClean="0"/>
                        <a:t>Isoproturon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0,2µg/l</a:t>
                      </a:r>
                    </a:p>
                    <a:p>
                      <a:r>
                        <a:rPr lang="fr-FR" sz="1200" dirty="0" smtClean="0"/>
                        <a:t>0,4µg/l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0,2µg/l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0,1µg/l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60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7211144" cy="634082"/>
          </a:xfrm>
        </p:spPr>
        <p:txBody>
          <a:bodyPr>
            <a:noAutofit/>
          </a:bodyPr>
          <a:lstStyle/>
          <a:p>
            <a:r>
              <a:rPr lang="fr-FR" sz="3600" dirty="0" smtClean="0"/>
              <a:t>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partie d’expérience</a:t>
            </a:r>
            <a:endParaRPr lang="fr-FR" sz="3600" dirty="0"/>
          </a:p>
        </p:txBody>
      </p:sp>
      <p:sp>
        <p:nvSpPr>
          <p:cNvPr id="7" name="Ellipse 6"/>
          <p:cNvSpPr/>
          <p:nvPr/>
        </p:nvSpPr>
        <p:spPr>
          <a:xfrm>
            <a:off x="-252536" y="5733256"/>
            <a:ext cx="259228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Prélèvements d’eau dans chaque bac à J0,J7,J15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050046"/>
              </p:ext>
            </p:extLst>
          </p:nvPr>
        </p:nvGraphicFramePr>
        <p:xfrm>
          <a:off x="107504" y="3284984"/>
          <a:ext cx="8606929" cy="292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145714"/>
              </p:ext>
            </p:extLst>
          </p:nvPr>
        </p:nvGraphicFramePr>
        <p:xfrm>
          <a:off x="539552" y="764704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84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partie d’expérience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Données </a:t>
            </a:r>
            <a:r>
              <a:rPr lang="fr-FR" dirty="0" err="1" smtClean="0"/>
              <a:t>bactério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Données mortalité sur le terrain</a:t>
            </a:r>
          </a:p>
          <a:p>
            <a:r>
              <a:rPr lang="fr-FR" dirty="0"/>
              <a:t> </a:t>
            </a:r>
            <a:r>
              <a:rPr lang="fr-FR" dirty="0" smtClean="0"/>
              <a:t>Données kinases </a:t>
            </a:r>
            <a:r>
              <a:rPr lang="fr-FR" dirty="0" err="1" smtClean="0"/>
              <a:t>AMPk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0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2</a:t>
            </a:r>
            <a:r>
              <a:rPr lang="fr-FR" sz="3600" baseline="30000" dirty="0" smtClean="0"/>
              <a:t>nde</a:t>
            </a:r>
            <a:r>
              <a:rPr lang="fr-FR" sz="3600" dirty="0" smtClean="0"/>
              <a:t> </a:t>
            </a:r>
            <a:r>
              <a:rPr lang="fr-FR" sz="3600" dirty="0"/>
              <a:t>partie d’expérience</a:t>
            </a:r>
          </a:p>
        </p:txBody>
      </p:sp>
      <p:sp>
        <p:nvSpPr>
          <p:cNvPr id="6" name="Ellipse 5"/>
          <p:cNvSpPr/>
          <p:nvPr/>
        </p:nvSpPr>
        <p:spPr>
          <a:xfrm>
            <a:off x="-612576" y="5705872"/>
            <a:ext cx="259228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Prélèvements d’eau dans chaque bac à J0,J7,J15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258882"/>
              </p:ext>
            </p:extLst>
          </p:nvPr>
        </p:nvGraphicFramePr>
        <p:xfrm>
          <a:off x="251520" y="692696"/>
          <a:ext cx="70567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150045"/>
              </p:ext>
            </p:extLst>
          </p:nvPr>
        </p:nvGraphicFramePr>
        <p:xfrm>
          <a:off x="251520" y="3429000"/>
          <a:ext cx="87129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9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340</Words>
  <Application>Microsoft Office PowerPoint</Application>
  <PresentationFormat>Affichage à l'écran (4:3)</PresentationFormat>
  <Paragraphs>102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Projet Traces  Travail de Recherche et d’Amélioration des Connaissances sur les Espèces Sensibles  </vt:lpstr>
      <vt:lpstr>Pesticides</vt:lpstr>
      <vt:lpstr>Conditions expérimentales</vt:lpstr>
      <vt:lpstr>Phytoplancton</vt:lpstr>
      <vt:lpstr>Phytoplancton(2)</vt:lpstr>
      <vt:lpstr>Plan expérimental</vt:lpstr>
      <vt:lpstr>1ère partie d’expérience</vt:lpstr>
      <vt:lpstr>1ère partie d’expérience</vt:lpstr>
      <vt:lpstr>2nde partie d’expérience</vt:lpstr>
      <vt:lpstr>2nde partie d’expérience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Traces  Travail de Recherche et d’Amélioration des Connaissances sur les Espèces Sensibles</dc:title>
  <dc:creator>Yanouk EPELBOIN, Ifremer Brest Autre PDG-RBE-PFO</dc:creator>
  <cp:lastModifiedBy>Yanouk EPELBOIN, Ifremer Brest Autre PDG-RBE-PFO</cp:lastModifiedBy>
  <cp:revision>13</cp:revision>
  <dcterms:created xsi:type="dcterms:W3CDTF">2013-08-30T10:06:10Z</dcterms:created>
  <dcterms:modified xsi:type="dcterms:W3CDTF">2013-09-09T14:13:32Z</dcterms:modified>
</cp:coreProperties>
</file>